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313" r:id="rId3"/>
    <p:sldId id="314" r:id="rId4"/>
    <p:sldId id="366" r:id="rId5"/>
    <p:sldId id="376" r:id="rId6"/>
    <p:sldId id="380" r:id="rId7"/>
    <p:sldId id="367" r:id="rId8"/>
    <p:sldId id="379" r:id="rId9"/>
    <p:sldId id="377" r:id="rId10"/>
    <p:sldId id="368" r:id="rId11"/>
    <p:sldId id="378" r:id="rId12"/>
    <p:sldId id="381" r:id="rId13"/>
    <p:sldId id="369" r:id="rId14"/>
    <p:sldId id="382" r:id="rId15"/>
    <p:sldId id="383" r:id="rId16"/>
    <p:sldId id="387" r:id="rId17"/>
    <p:sldId id="388" r:id="rId18"/>
    <p:sldId id="400" r:id="rId19"/>
    <p:sldId id="389" r:id="rId20"/>
    <p:sldId id="390" r:id="rId21"/>
    <p:sldId id="391" r:id="rId22"/>
    <p:sldId id="392" r:id="rId23"/>
    <p:sldId id="394" r:id="rId24"/>
    <p:sldId id="395" r:id="rId25"/>
    <p:sldId id="396" r:id="rId26"/>
    <p:sldId id="397" r:id="rId27"/>
    <p:sldId id="398" r:id="rId28"/>
    <p:sldId id="399" r:id="rId29"/>
    <p:sldId id="371" r:id="rId30"/>
    <p:sldId id="384" r:id="rId31"/>
    <p:sldId id="385" r:id="rId32"/>
    <p:sldId id="386" r:id="rId33"/>
    <p:sldId id="372" r:id="rId34"/>
    <p:sldId id="373" r:id="rId35"/>
    <p:sldId id="374" r:id="rId36"/>
    <p:sldId id="375" r:id="rId37"/>
    <p:sldId id="370" r:id="rId38"/>
    <p:sldId id="31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533" autoAdjust="0"/>
  </p:normalViewPr>
  <p:slideViewPr>
    <p:cSldViewPr snapToGrid="0">
      <p:cViewPr varScale="1">
        <p:scale>
          <a:sx n="63" d="100"/>
          <a:sy n="63" d="100"/>
        </p:scale>
        <p:origin x="80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5/21/2025</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3153D4-6007-4D70-A0D5-F421EBC11E1D}" type="slidenum">
              <a:rPr lang="en-US" smtClean="0"/>
              <a:t>1</a:t>
            </a:fld>
            <a:endParaRPr lang="en-US"/>
          </a:p>
        </p:txBody>
      </p:sp>
    </p:spTree>
    <p:extLst>
      <p:ext uri="{BB962C8B-B14F-4D97-AF65-F5344CB8AC3E}">
        <p14:creationId xmlns:p14="http://schemas.microsoft.com/office/powerpoint/2010/main" val="2446642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3153D4-6007-4D70-A0D5-F421EBC11E1D}" type="slidenum">
              <a:rPr lang="en-US" smtClean="0"/>
              <a:t>7</a:t>
            </a:fld>
            <a:endParaRPr lang="en-US"/>
          </a:p>
        </p:txBody>
      </p:sp>
    </p:spTree>
    <p:extLst>
      <p:ext uri="{BB962C8B-B14F-4D97-AF65-F5344CB8AC3E}">
        <p14:creationId xmlns:p14="http://schemas.microsoft.com/office/powerpoint/2010/main" val="1688659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153D4-6007-4D70-A0D5-F421EBC11E1D}" type="slidenum">
              <a:rPr lang="en-US" smtClean="0"/>
              <a:t>13</a:t>
            </a:fld>
            <a:endParaRPr lang="en-US"/>
          </a:p>
        </p:txBody>
      </p:sp>
    </p:spTree>
    <p:extLst>
      <p:ext uri="{BB962C8B-B14F-4D97-AF65-F5344CB8AC3E}">
        <p14:creationId xmlns:p14="http://schemas.microsoft.com/office/powerpoint/2010/main" val="3640705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3153D4-6007-4D70-A0D5-F421EBC11E1D}" type="slidenum">
              <a:rPr lang="en-US" smtClean="0"/>
              <a:t>38</a:t>
            </a:fld>
            <a:endParaRPr lang="en-US"/>
          </a:p>
        </p:txBody>
      </p:sp>
    </p:spTree>
    <p:extLst>
      <p:ext uri="{BB962C8B-B14F-4D97-AF65-F5344CB8AC3E}">
        <p14:creationId xmlns:p14="http://schemas.microsoft.com/office/powerpoint/2010/main" val="3962904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11/10/2024</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smtClean="0"/>
              <a:t>AI history - Loc Nguyen</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7287" y="949111"/>
            <a:ext cx="10217426" cy="2387600"/>
          </a:xfrm>
        </p:spPr>
        <p:txBody>
          <a:bodyPr>
            <a:normAutofit/>
          </a:bodyPr>
          <a:lstStyle/>
          <a:p>
            <a:r>
              <a:rPr lang="en-US" sz="4500" b="1" dirty="0" smtClean="0"/>
              <a:t>History of AI</a:t>
            </a:r>
            <a:endParaRPr lang="en-US" sz="4500" dirty="0"/>
          </a:p>
        </p:txBody>
      </p:sp>
      <p:sp>
        <p:nvSpPr>
          <p:cNvPr id="3" name="Subtitle 2"/>
          <p:cNvSpPr>
            <a:spLocks noGrp="1"/>
          </p:cNvSpPr>
          <p:nvPr>
            <p:ph type="subTitle" idx="1"/>
          </p:nvPr>
        </p:nvSpPr>
        <p:spPr>
          <a:xfrm>
            <a:off x="1524000" y="3534803"/>
            <a:ext cx="9144000" cy="1655762"/>
          </a:xfrm>
        </p:spPr>
        <p:txBody>
          <a:bodyPr>
            <a:normAutofit lnSpcReduction="10000"/>
          </a:bodyPr>
          <a:lstStyle/>
          <a:p>
            <a:r>
              <a:rPr lang="en-US" dirty="0" smtClean="0"/>
              <a:t>Professor Dr. </a:t>
            </a:r>
            <a:r>
              <a:rPr lang="en-US" dirty="0"/>
              <a:t>Loc </a:t>
            </a:r>
            <a:r>
              <a:rPr lang="en-US" dirty="0" smtClean="0"/>
              <a:t>Nguyen, PhD</a:t>
            </a:r>
            <a:r>
              <a:rPr lang="en-US" dirty="0"/>
              <a:t>, </a:t>
            </a:r>
            <a:r>
              <a:rPr lang="en-US" dirty="0" smtClean="0"/>
              <a:t>Postdoc</a:t>
            </a:r>
            <a:endParaRPr lang="en-US" dirty="0"/>
          </a:p>
          <a:p>
            <a:r>
              <a:rPr lang="en-US" dirty="0" smtClean="0"/>
              <a:t>Loc Nguyen’s Academic Network, </a:t>
            </a:r>
            <a:r>
              <a:rPr lang="en-US" dirty="0"/>
              <a:t>Vietnam</a:t>
            </a:r>
          </a:p>
          <a:p>
            <a:r>
              <a:rPr lang="en-US" dirty="0"/>
              <a:t>Email: ng_phloc@yahoo.com</a:t>
            </a:r>
          </a:p>
          <a:p>
            <a:r>
              <a:rPr lang="en-US" dirty="0"/>
              <a:t>Homepage: www.locnguyen.net</a:t>
            </a:r>
          </a:p>
          <a:p>
            <a:endParaRPr lang="en-US" dirty="0"/>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Date Placeholder 5"/>
          <p:cNvSpPr>
            <a:spLocks noGrp="1"/>
          </p:cNvSpPr>
          <p:nvPr>
            <p:ph type="dt" sz="half" idx="10"/>
          </p:nvPr>
        </p:nvSpPr>
        <p:spPr/>
        <p:txBody>
          <a:bodyPr/>
          <a:lstStyle/>
          <a:p>
            <a:r>
              <a:rPr lang="en-US" smtClean="0"/>
              <a:t>11/10/2024</a:t>
            </a:r>
            <a:endParaRPr lang="en-US"/>
          </a:p>
        </p:txBody>
      </p:sp>
      <p:sp>
        <p:nvSpPr>
          <p:cNvPr id="7" name="Slide Number Placeholder 6"/>
          <p:cNvSpPr>
            <a:spLocks noGrp="1"/>
          </p:cNvSpPr>
          <p:nvPr>
            <p:ph type="sldNum" sz="quarter" idx="12"/>
          </p:nvPr>
        </p:nvSpPr>
        <p:spPr/>
        <p:txBody>
          <a:bodyPr/>
          <a:lstStyle/>
          <a:p>
            <a:fld id="{5DB5036F-1FF2-46C4-8D2B-59C7E3B91952}" type="slidenum">
              <a:rPr lang="en-US" smtClean="0"/>
              <a:pPr/>
              <a:t>1</a:t>
            </a:fld>
            <a:endParaRPr lang="en-US"/>
          </a:p>
        </p:txBody>
      </p:sp>
    </p:spTree>
    <p:extLst>
      <p:ext uri="{BB962C8B-B14F-4D97-AF65-F5344CB8AC3E}">
        <p14:creationId xmlns:p14="http://schemas.microsoft.com/office/powerpoint/2010/main" val="646808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a:t>
            </a:r>
            <a:r>
              <a:rPr lang="en-US" dirty="0"/>
              <a:t>informatics</a:t>
            </a:r>
          </a:p>
        </p:txBody>
      </p:sp>
      <p:sp>
        <p:nvSpPr>
          <p:cNvPr id="3" name="Content Placeholder 2"/>
          <p:cNvSpPr>
            <a:spLocks noGrp="1"/>
          </p:cNvSpPr>
          <p:nvPr>
            <p:ph idx="1"/>
          </p:nvPr>
        </p:nvSpPr>
        <p:spPr/>
        <p:txBody>
          <a:bodyPr>
            <a:normAutofit/>
          </a:bodyPr>
          <a:lstStyle/>
          <a:p>
            <a:r>
              <a:rPr lang="en-US" sz="2200" dirty="0" smtClean="0"/>
              <a:t>In physics, math would like to realize nature or universe inside human by modeling and description with expectation that there is no degradation. Fortunately, this derives many great successes in technology, which serves human life and human civilization. Unfortunately, there remains problems about human epistemology, for instance, the relationship between matter and spirit.</a:t>
            </a:r>
          </a:p>
          <a:p>
            <a:r>
              <a:rPr lang="en-US" sz="2200" dirty="0" smtClean="0"/>
              <a:t>According to another realization of math in another axis, informatics reduces the world of math into the world of information. Moreover, the world of information is realized by discretion which can be considered as a degradation so that informatics can exist inside human brain. Therefore, discretion is the most essential of informatics. Without discretion, informatics cannot be realized. It is possible to say that informatics maps the world of nature (source) into the world of information (target) via the world of math (middle) with note that the world of math (middle) tries to model the world of nature (source) by physics without assertion of completion.</a:t>
            </a:r>
            <a:endParaRPr lang="en-US" sz="22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10</a:t>
            </a:fld>
            <a:endParaRPr lang="en-US"/>
          </a:p>
        </p:txBody>
      </p:sp>
    </p:spTree>
    <p:extLst>
      <p:ext uri="{BB962C8B-B14F-4D97-AF65-F5344CB8AC3E}">
        <p14:creationId xmlns:p14="http://schemas.microsoft.com/office/powerpoint/2010/main" val="3424595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informatics</a:t>
            </a:r>
          </a:p>
        </p:txBody>
      </p:sp>
      <p:sp>
        <p:nvSpPr>
          <p:cNvPr id="3" name="Content Placeholder 2"/>
          <p:cNvSpPr>
            <a:spLocks noGrp="1"/>
          </p:cNvSpPr>
          <p:nvPr>
            <p:ph idx="1"/>
          </p:nvPr>
        </p:nvSpPr>
        <p:spPr>
          <a:xfrm>
            <a:off x="91440" y="914399"/>
            <a:ext cx="11978640" cy="5176066"/>
          </a:xfrm>
        </p:spPr>
        <p:txBody>
          <a:bodyPr>
            <a:normAutofit/>
          </a:bodyPr>
          <a:lstStyle/>
          <a:p>
            <a:r>
              <a:rPr lang="en-US" sz="2050" dirty="0" smtClean="0"/>
              <a:t>Although informatics is based on discrete math, it has the three axes such as theoretical axis, practical axis, and connective axis in which </a:t>
            </a:r>
            <a:r>
              <a:rPr lang="en-US" sz="2050" dirty="0"/>
              <a:t>theoretical </a:t>
            </a:r>
            <a:r>
              <a:rPr lang="en-US" sz="2050" dirty="0" smtClean="0"/>
              <a:t>axis is binary number system and practical axis is Turing machine whereas</a:t>
            </a:r>
            <a:r>
              <a:rPr lang="en-US" sz="2050" dirty="0"/>
              <a:t> connective axis </a:t>
            </a:r>
            <a:r>
              <a:rPr lang="en-US" sz="2050" dirty="0" smtClean="0"/>
              <a:t>is network system.</a:t>
            </a:r>
          </a:p>
          <a:p>
            <a:r>
              <a:rPr lang="en-US" sz="2050" dirty="0" smtClean="0"/>
              <a:t>From the three axes, informatics is developed into two branches such as </a:t>
            </a:r>
            <a:r>
              <a:rPr lang="en-US" sz="2050" i="1" dirty="0" smtClean="0"/>
              <a:t>computational branch</a:t>
            </a:r>
            <a:r>
              <a:rPr lang="en-US" sz="2050" dirty="0" smtClean="0"/>
              <a:t> and </a:t>
            </a:r>
            <a:r>
              <a:rPr lang="en-US" sz="2050" i="1" dirty="0" smtClean="0"/>
              <a:t>engineering branch</a:t>
            </a:r>
            <a:r>
              <a:rPr lang="en-US" sz="2050" dirty="0" smtClean="0"/>
              <a:t>. Within computational branch, </a:t>
            </a:r>
            <a:r>
              <a:rPr lang="en-US" sz="2050" dirty="0"/>
              <a:t>informatics </a:t>
            </a:r>
            <a:r>
              <a:rPr lang="en-US" sz="2050" dirty="0" smtClean="0"/>
              <a:t>aims to develop itself in both theory and practice, which includes programming, computing, database, data mining, information system, machine learning, and artificial intelligence. Within engineering branch, informatics aims to apply itself into industry so as to produce service products, which include programming, software engineering, and networking. Note, some sub-fields like programming exist in both computational branch and engineering branch.</a:t>
            </a:r>
          </a:p>
          <a:p>
            <a:r>
              <a:rPr lang="en-US" sz="2050" dirty="0" smtClean="0"/>
              <a:t>Except philosophy not requiring physical equipment, all math, physics, and informatics require some physical equipment to delegate itself to users in use. Moreover, physical equipment for informatics is much more essential, which is a computer representing hardware of informatics. When focusing on incorporation of informatics and computer, informatics is called </a:t>
            </a:r>
            <a:r>
              <a:rPr lang="en-US" sz="2050" i="1" dirty="0" smtClean="0"/>
              <a:t>computer science </a:t>
            </a:r>
            <a:r>
              <a:rPr lang="en-US" sz="2050" dirty="0" smtClean="0"/>
              <a:t>but the meaning of </a:t>
            </a:r>
            <a:r>
              <a:rPr lang="en-US" sz="2050" dirty="0"/>
              <a:t>computer science </a:t>
            </a:r>
            <a:r>
              <a:rPr lang="en-US" sz="2050" dirty="0" smtClean="0"/>
              <a:t>is more complicated because computer science relates to both software and hardware whereas informatics focuses on features of information and applied math. When focusing on information and application of information, informatics is called </a:t>
            </a:r>
            <a:r>
              <a:rPr lang="en-US" sz="2050" i="1" dirty="0" smtClean="0"/>
              <a:t>information technology</a:t>
            </a:r>
            <a:r>
              <a:rPr lang="en-US" sz="2050" dirty="0" smtClean="0"/>
              <a:t>.</a:t>
            </a:r>
            <a:endParaRPr lang="en-US" sz="205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11</a:t>
            </a:fld>
            <a:endParaRPr lang="en-US"/>
          </a:p>
        </p:txBody>
      </p:sp>
    </p:spTree>
    <p:extLst>
      <p:ext uri="{BB962C8B-B14F-4D97-AF65-F5344CB8AC3E}">
        <p14:creationId xmlns:p14="http://schemas.microsoft.com/office/powerpoint/2010/main" val="1022992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informatics</a:t>
            </a:r>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12</a:t>
            </a:fld>
            <a:endParaRPr lang="en-US"/>
          </a:p>
        </p:txBody>
      </p:sp>
      <p:sp>
        <p:nvSpPr>
          <p:cNvPr id="8" name="Rectangle 7"/>
          <p:cNvSpPr/>
          <p:nvPr/>
        </p:nvSpPr>
        <p:spPr>
          <a:xfrm>
            <a:off x="838201" y="1604038"/>
            <a:ext cx="492443" cy="3925370"/>
          </a:xfrm>
          <a:prstGeom prst="rect">
            <a:avLst/>
          </a:prstGeom>
        </p:spPr>
        <p:txBody>
          <a:bodyPr vert="eaVert" wrap="none">
            <a:spAutoFit/>
          </a:bodyPr>
          <a:lstStyle/>
          <a:p>
            <a:r>
              <a:rPr lang="en-US" sz="2000" dirty="0" smtClean="0">
                <a:latin typeface="Times New Roman" panose="02020603050405020304" pitchFamily="18" charset="0"/>
                <a:cs typeface="Times New Roman" panose="02020603050405020304" pitchFamily="18" charset="0"/>
              </a:rPr>
              <a:t>History of computer science - Alayna</a:t>
            </a:r>
            <a:endParaRPr lang="en-US" sz="2000" dirty="0">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5259" y="1126981"/>
            <a:ext cx="8401482" cy="4880860"/>
          </a:xfrm>
        </p:spPr>
      </p:pic>
    </p:spTree>
    <p:extLst>
      <p:ext uri="{BB962C8B-B14F-4D97-AF65-F5344CB8AC3E}">
        <p14:creationId xmlns:p14="http://schemas.microsoft.com/office/powerpoint/2010/main" val="101279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Fragmented </a:t>
            </a:r>
            <a:r>
              <a:rPr lang="en-US" dirty="0"/>
              <a:t>AI</a:t>
            </a:r>
          </a:p>
        </p:txBody>
      </p:sp>
      <p:sp>
        <p:nvSpPr>
          <p:cNvPr id="3" name="Content Placeholder 2"/>
          <p:cNvSpPr>
            <a:spLocks noGrp="1"/>
          </p:cNvSpPr>
          <p:nvPr>
            <p:ph idx="1"/>
          </p:nvPr>
        </p:nvSpPr>
        <p:spPr>
          <a:xfrm>
            <a:off x="91440" y="914399"/>
            <a:ext cx="11998960" cy="5176066"/>
          </a:xfrm>
        </p:spPr>
        <p:txBody>
          <a:bodyPr>
            <a:normAutofit/>
          </a:bodyPr>
          <a:lstStyle/>
          <a:p>
            <a:r>
              <a:rPr lang="en-US" sz="1900" dirty="0" smtClean="0"/>
              <a:t>Both data mining and machine learning (sub-fields of computer science) draw/extract or learn knowledge from raw data and such knowledge is represented in form of models and rules but machine learning focuses on a </a:t>
            </a:r>
            <a:r>
              <a:rPr lang="en-US" sz="1900" i="1" dirty="0" smtClean="0"/>
              <a:t>process of inference</a:t>
            </a:r>
            <a:r>
              <a:rPr lang="en-US" sz="1900" dirty="0" smtClean="0"/>
              <a:t>. Moreover, machine learning can derive automatic instructions without intervention of programmers. Therefore, I assume that machine learning is more evolutional than data mining and data mining is more basic than machine learning. Both data mining and machine learning use the statistical tools </a:t>
            </a:r>
            <a:r>
              <a:rPr lang="en-US" sz="1900" dirty="0"/>
              <a:t>but machine </a:t>
            </a:r>
            <a:r>
              <a:rPr lang="en-US" sz="1900" dirty="0" smtClean="0"/>
              <a:t>learning moves forward applying advanced mathematical knowledge. So,</a:t>
            </a:r>
            <a:r>
              <a:rPr lang="en-US" sz="1900" dirty="0"/>
              <a:t> machine </a:t>
            </a:r>
            <a:r>
              <a:rPr lang="en-US" sz="1900" dirty="0" smtClean="0"/>
              <a:t>learning aims to artificial intelligence (AI).</a:t>
            </a:r>
          </a:p>
          <a:p>
            <a:r>
              <a:rPr lang="en-US" sz="1900" dirty="0" smtClean="0"/>
              <a:t>In other words, machine learning is the first step of AI or AI is based on machine learning. In common definition, AI aims to allow computer to do tasks having abilities approximated to human intelligence. In other words, AI is building a bridge from computer to human brain and of course, this bridge is infinite, at least in current age. With this great ambition, AI is both future and purpose of computer science. However, because the limitation of machine learning is caused by two reasons: 1) mathematic knowledge may be not enough in some narrow subjects of machine learning, and 2) </a:t>
            </a:r>
            <a:r>
              <a:rPr lang="en-US" sz="1900" dirty="0"/>
              <a:t>mathematic </a:t>
            </a:r>
            <a:r>
              <a:rPr lang="en-US" sz="1900" dirty="0" smtClean="0"/>
              <a:t>knowledge is too huge to be implemented in computer science with our current level of technology, AI is currently limited too.</a:t>
            </a:r>
          </a:p>
          <a:p>
            <a:r>
              <a:rPr lang="en-US" sz="1900" dirty="0" smtClean="0"/>
              <a:t>Currently, there is a unconscious solution for the limitation problem of AI is that AI borrows knowledge from three sources: 1) knowledge from applied math, 2) knowledge/wisdom from nature, and 3) predefined assumption called </a:t>
            </a:r>
            <a:r>
              <a:rPr lang="en-US" sz="1900" i="1" dirty="0" smtClean="0"/>
              <a:t>heuristic</a:t>
            </a:r>
            <a:r>
              <a:rPr lang="en-US" sz="1900" dirty="0" smtClean="0"/>
              <a:t> assumption from human. Note, such heuristic assumption </a:t>
            </a:r>
            <a:r>
              <a:rPr lang="en-US" sz="1900" dirty="0"/>
              <a:t>is knowledge/wisdom from </a:t>
            </a:r>
            <a:r>
              <a:rPr lang="en-US" sz="1900" dirty="0" smtClean="0"/>
              <a:t>human not concerning math. This is the reason that I assert that </a:t>
            </a:r>
            <a:r>
              <a:rPr lang="en-US" sz="1900" i="1" dirty="0" smtClean="0"/>
              <a:t>AI is fragmented</a:t>
            </a:r>
            <a:r>
              <a:rPr lang="en-US" sz="1900" dirty="0" smtClean="0"/>
              <a:t> because of the three knowledge sources of AI.</a:t>
            </a:r>
            <a:endParaRPr lang="en-US" sz="19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13</a:t>
            </a:fld>
            <a:endParaRPr lang="en-US"/>
          </a:p>
        </p:txBody>
      </p:sp>
    </p:spTree>
    <p:extLst>
      <p:ext uri="{BB962C8B-B14F-4D97-AF65-F5344CB8AC3E}">
        <p14:creationId xmlns:p14="http://schemas.microsoft.com/office/powerpoint/2010/main" val="3414256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a:t>
            </a:r>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14</a:t>
            </a:fld>
            <a:endParaRPr lang="en-US"/>
          </a:p>
        </p:txBody>
      </p:sp>
      <p:sp>
        <p:nvSpPr>
          <p:cNvPr id="8" name="Rectangle 7"/>
          <p:cNvSpPr/>
          <p:nvPr/>
        </p:nvSpPr>
        <p:spPr>
          <a:xfrm>
            <a:off x="838200" y="2152678"/>
            <a:ext cx="492443" cy="2397964"/>
          </a:xfrm>
          <a:prstGeom prst="rect">
            <a:avLst/>
          </a:prstGeom>
        </p:spPr>
        <p:txBody>
          <a:bodyPr vert="eaVert" wrap="none">
            <a:spAutoFit/>
          </a:bodyPr>
          <a:lstStyle/>
          <a:p>
            <a:r>
              <a:rPr lang="en-US" sz="2000" dirty="0" smtClean="0">
                <a:latin typeface="Times New Roman" panose="02020603050405020304" pitchFamily="18" charset="0"/>
                <a:cs typeface="Times New Roman" panose="02020603050405020304" pitchFamily="18" charset="0"/>
              </a:rPr>
              <a:t>History of AI - Alayna</a:t>
            </a:r>
            <a:endParaRPr lang="en-US" sz="2000" dirty="0">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016" y="944091"/>
            <a:ext cx="7909967" cy="5246640"/>
          </a:xfrm>
        </p:spPr>
      </p:pic>
    </p:spTree>
    <p:extLst>
      <p:ext uri="{BB962C8B-B14F-4D97-AF65-F5344CB8AC3E}">
        <p14:creationId xmlns:p14="http://schemas.microsoft.com/office/powerpoint/2010/main" val="1737096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a:t>
            </a:r>
          </a:p>
        </p:txBody>
      </p:sp>
      <p:sp>
        <p:nvSpPr>
          <p:cNvPr id="3" name="Content Placeholder 2"/>
          <p:cNvSpPr>
            <a:spLocks noGrp="1"/>
          </p:cNvSpPr>
          <p:nvPr>
            <p:ph idx="1"/>
          </p:nvPr>
        </p:nvSpPr>
        <p:spPr>
          <a:xfrm>
            <a:off x="91440" y="914399"/>
            <a:ext cx="12019280" cy="5176066"/>
          </a:xfrm>
        </p:spPr>
        <p:txBody>
          <a:bodyPr>
            <a:noAutofit/>
          </a:bodyPr>
          <a:lstStyle/>
          <a:p>
            <a:r>
              <a:rPr lang="en-US" sz="1900" dirty="0" smtClean="0"/>
              <a:t>Because of its fragment, AI always has a trend to incorporate some different domains into a larger integrated model when solving some problem. But what is the reason of such integration? The answer is that AI aims to some convergence although such </a:t>
            </a:r>
            <a:r>
              <a:rPr lang="en-US" sz="1900" dirty="0"/>
              <a:t>convergence </a:t>
            </a:r>
            <a:r>
              <a:rPr lang="en-US" sz="1900" dirty="0" smtClean="0"/>
              <a:t>may approach many (more than one) converged points.</a:t>
            </a:r>
          </a:p>
          <a:p>
            <a:r>
              <a:rPr lang="en-US" sz="1900" dirty="0" smtClean="0"/>
              <a:t>For illustrating the integration, deep learning depends on artificial neural network (ANN) which in turn is association of graph theory and applied optimization. Graph </a:t>
            </a:r>
            <a:r>
              <a:rPr lang="en-US" sz="1900" dirty="0"/>
              <a:t>theory and applied </a:t>
            </a:r>
            <a:r>
              <a:rPr lang="en-US" sz="1900" dirty="0" smtClean="0"/>
              <a:t>optimization are knowledge from math. Moreover, it is admirable that ANN also depends on natural knowledge about nervous system of human, associated with another assumption that the complexity of links among biological neurons will arise some intelligence.</a:t>
            </a:r>
          </a:p>
          <a:p>
            <a:r>
              <a:rPr lang="en-US" sz="1900" dirty="0" smtClean="0"/>
              <a:t>Anyhow, AI is going beyond the knowledge-extracting ability of machine learning and its convergence is going according two ways such as </a:t>
            </a:r>
            <a:r>
              <a:rPr lang="en-US" sz="1900" i="1" dirty="0" smtClean="0"/>
              <a:t>reproduction </a:t>
            </a:r>
            <a:r>
              <a:rPr lang="en-US" sz="1900" i="1" dirty="0" smtClean="0"/>
              <a:t>way</a:t>
            </a:r>
            <a:r>
              <a:rPr lang="en-US" sz="1900" dirty="0" smtClean="0"/>
              <a:t> and </a:t>
            </a:r>
            <a:r>
              <a:rPr lang="en-US" sz="1900" i="1" dirty="0" smtClean="0"/>
              <a:t>self-thinking way</a:t>
            </a:r>
            <a:r>
              <a:rPr lang="en-US" sz="1900" dirty="0" smtClean="0"/>
              <a:t> because current peaks like deep learning still operate in the </a:t>
            </a:r>
            <a:r>
              <a:rPr lang="en-US" sz="1900" dirty="0"/>
              <a:t>knowledge-extracting </a:t>
            </a:r>
            <a:r>
              <a:rPr lang="en-US" sz="1900" dirty="0" smtClean="0"/>
              <a:t>space.</a:t>
            </a:r>
            <a:r>
              <a:rPr lang="en-US" sz="1900" dirty="0"/>
              <a:t> </a:t>
            </a:r>
            <a:r>
              <a:rPr lang="en-US" sz="1900" dirty="0" smtClean="0"/>
              <a:t>Reproduction </a:t>
            </a:r>
            <a:r>
              <a:rPr lang="en-US" sz="1900" dirty="0" smtClean="0"/>
              <a:t>way is being represented by generative AI (</a:t>
            </a:r>
            <a:r>
              <a:rPr lang="en-US" sz="1900" dirty="0" err="1" smtClean="0"/>
              <a:t>GenAI</a:t>
            </a:r>
            <a:r>
              <a:rPr lang="en-US" sz="1900" dirty="0" smtClean="0"/>
              <a:t>) and self-thinking way is being represented by artificial </a:t>
            </a:r>
            <a:r>
              <a:rPr lang="en-US" sz="1900" dirty="0"/>
              <a:t>general </a:t>
            </a:r>
            <a:r>
              <a:rPr lang="en-US" sz="1900" dirty="0" smtClean="0"/>
              <a:t>intelligence (AGI). Such two ways </a:t>
            </a:r>
            <a:r>
              <a:rPr lang="en-US" sz="1900" dirty="0" smtClean="0"/>
              <a:t>“reproduction </a:t>
            </a:r>
            <a:r>
              <a:rPr lang="en-US" sz="1900" dirty="0"/>
              <a:t>way</a:t>
            </a:r>
            <a:r>
              <a:rPr lang="en-US" sz="1900" dirty="0" smtClean="0"/>
              <a:t>” and “</a:t>
            </a:r>
            <a:r>
              <a:rPr lang="en-US" sz="1900" dirty="0"/>
              <a:t>self-thinking way</a:t>
            </a:r>
            <a:r>
              <a:rPr lang="en-US" sz="1900" dirty="0" smtClean="0"/>
              <a:t>” relate to AI imitation of realistic biological evolution.</a:t>
            </a:r>
          </a:p>
          <a:p>
            <a:r>
              <a:rPr lang="en-US" sz="1900" dirty="0" smtClean="0"/>
              <a:t>For human, product of </a:t>
            </a:r>
            <a:r>
              <a:rPr lang="en-US" sz="1900" dirty="0"/>
              <a:t>reproduction </a:t>
            </a:r>
            <a:r>
              <a:rPr lang="en-US" sz="1900" dirty="0" smtClean="0"/>
              <a:t>fitness is people themselves and product of self-consciousness is abstraction of things like math, physics, informatics, etc. For AI as </a:t>
            </a:r>
            <a:r>
              <a:rPr lang="en-US" sz="1900" dirty="0"/>
              <a:t>abstraction of things</a:t>
            </a:r>
            <a:r>
              <a:rPr lang="en-US" sz="1900" dirty="0" smtClean="0"/>
              <a:t>, product of </a:t>
            </a:r>
            <a:r>
              <a:rPr lang="en-US" sz="1900" dirty="0" smtClean="0"/>
              <a:t>reproduction </a:t>
            </a:r>
            <a:r>
              <a:rPr lang="en-US" sz="1900" dirty="0" smtClean="0"/>
              <a:t>way is </a:t>
            </a:r>
            <a:r>
              <a:rPr lang="en-US" sz="1900" dirty="0"/>
              <a:t>abstraction of </a:t>
            </a:r>
            <a:r>
              <a:rPr lang="en-US" sz="1900" dirty="0" smtClean="0"/>
              <a:t>things too but if so, there will be a question “what is product of </a:t>
            </a:r>
            <a:r>
              <a:rPr lang="en-US" sz="1900" dirty="0"/>
              <a:t>self-thinking </a:t>
            </a:r>
            <a:r>
              <a:rPr lang="en-US" sz="1900" dirty="0" smtClean="0"/>
              <a:t>way?”. The answer “</a:t>
            </a:r>
            <a:r>
              <a:rPr lang="en-US" sz="1900" dirty="0"/>
              <a:t>product of self-thinking </a:t>
            </a:r>
            <a:r>
              <a:rPr lang="en-US" sz="1900" dirty="0" smtClean="0"/>
              <a:t>way is </a:t>
            </a:r>
            <a:r>
              <a:rPr lang="en-US" sz="1900" dirty="0"/>
              <a:t>abstraction </a:t>
            </a:r>
            <a:r>
              <a:rPr lang="en-US" sz="1900" dirty="0" smtClean="0"/>
              <a:t>of abstraction </a:t>
            </a:r>
            <a:r>
              <a:rPr lang="en-US" sz="1900" dirty="0"/>
              <a:t>of </a:t>
            </a:r>
            <a:r>
              <a:rPr lang="en-US" sz="1900" dirty="0" smtClean="0"/>
              <a:t>things” will be unclear unless we can explain unwillingly that </a:t>
            </a:r>
            <a:r>
              <a:rPr lang="en-US" sz="1900" dirty="0"/>
              <a:t>abstraction of abstraction of </a:t>
            </a:r>
            <a:r>
              <a:rPr lang="en-US" sz="1900" dirty="0" smtClean="0"/>
              <a:t>things is a secondly derived AI. However, the question “how about the degree of abstraction in </a:t>
            </a:r>
            <a:r>
              <a:rPr lang="en-US" sz="1900" dirty="0"/>
              <a:t>secondly derived AI</a:t>
            </a:r>
            <a:r>
              <a:rPr lang="en-US" sz="1900" dirty="0" smtClean="0"/>
              <a:t>” has seemly no answer because the secondly </a:t>
            </a:r>
            <a:r>
              <a:rPr lang="en-US" sz="1900" dirty="0"/>
              <a:t>derived </a:t>
            </a:r>
            <a:r>
              <a:rPr lang="en-US" sz="1900" dirty="0" smtClean="0"/>
              <a:t>AI is still AI for human.</a:t>
            </a:r>
            <a:endParaRPr lang="en-US" sz="19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15</a:t>
            </a:fld>
            <a:endParaRPr lang="en-US"/>
          </a:p>
        </p:txBody>
      </p:sp>
    </p:spTree>
    <p:extLst>
      <p:ext uri="{BB962C8B-B14F-4D97-AF65-F5344CB8AC3E}">
        <p14:creationId xmlns:p14="http://schemas.microsoft.com/office/powerpoint/2010/main" val="1969736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t>
            </a:r>
            <a:r>
              <a:rPr lang="en-US" dirty="0" smtClean="0"/>
              <a:t>AI – </a:t>
            </a:r>
            <a:r>
              <a:rPr lang="en-US" dirty="0" smtClean="0"/>
              <a:t>reproduction </a:t>
            </a:r>
            <a:r>
              <a:rPr lang="en-US" dirty="0" smtClean="0"/>
              <a:t>way</a:t>
            </a:r>
            <a:endParaRPr lang="en-US" dirty="0"/>
          </a:p>
        </p:txBody>
      </p:sp>
      <p:sp>
        <p:nvSpPr>
          <p:cNvPr id="3" name="Content Placeholder 2"/>
          <p:cNvSpPr>
            <a:spLocks noGrp="1"/>
          </p:cNvSpPr>
          <p:nvPr>
            <p:ph idx="1"/>
          </p:nvPr>
        </p:nvSpPr>
        <p:spPr>
          <a:xfrm>
            <a:off x="132080" y="914399"/>
            <a:ext cx="11938000" cy="5176066"/>
          </a:xfrm>
        </p:spPr>
        <p:txBody>
          <a:bodyPr>
            <a:noAutofit/>
          </a:bodyPr>
          <a:lstStyle/>
          <a:p>
            <a:r>
              <a:rPr lang="en-US" sz="2300" dirty="0" smtClean="0"/>
              <a:t>Recall that </a:t>
            </a:r>
            <a:r>
              <a:rPr lang="en-US" sz="2300" dirty="0" smtClean="0"/>
              <a:t>reproduction </a:t>
            </a:r>
            <a:r>
              <a:rPr lang="en-US" sz="2300" dirty="0"/>
              <a:t>way is being represented by generative AI (</a:t>
            </a:r>
            <a:r>
              <a:rPr lang="en-US" sz="2300" dirty="0" err="1" smtClean="0"/>
              <a:t>GenAI</a:t>
            </a:r>
            <a:r>
              <a:rPr lang="en-US" sz="2300" dirty="0" smtClean="0"/>
              <a:t>) but </a:t>
            </a:r>
            <a:r>
              <a:rPr lang="en-US" sz="2300" dirty="0" err="1" smtClean="0"/>
              <a:t>GenAI</a:t>
            </a:r>
            <a:r>
              <a:rPr lang="en-US" sz="2300" dirty="0" smtClean="0"/>
              <a:t> is not </a:t>
            </a:r>
            <a:r>
              <a:rPr lang="en-US" sz="2300" dirty="0" smtClean="0"/>
              <a:t>reproduction </a:t>
            </a:r>
            <a:r>
              <a:rPr lang="en-US" sz="2300" dirty="0" smtClean="0"/>
              <a:t>way, totally. Anyhow I will illustrate </a:t>
            </a:r>
            <a:r>
              <a:rPr lang="en-US" sz="2300" dirty="0" smtClean="0"/>
              <a:t>reproduction </a:t>
            </a:r>
            <a:r>
              <a:rPr lang="en-US" sz="2300" dirty="0" smtClean="0"/>
              <a:t>way by </a:t>
            </a:r>
            <a:r>
              <a:rPr lang="en-US" sz="2300" dirty="0" err="1" smtClean="0"/>
              <a:t>GenAI</a:t>
            </a:r>
            <a:r>
              <a:rPr lang="en-US" sz="2300" dirty="0" smtClean="0"/>
              <a:t>.</a:t>
            </a:r>
          </a:p>
          <a:p>
            <a:r>
              <a:rPr lang="en-US" sz="2300" dirty="0" smtClean="0"/>
              <a:t>There </a:t>
            </a:r>
            <a:r>
              <a:rPr lang="en-US" sz="2300" dirty="0"/>
              <a:t>are two main generative models </a:t>
            </a:r>
            <a:r>
              <a:rPr lang="en-US" sz="2300" dirty="0" smtClean="0"/>
              <a:t>of </a:t>
            </a:r>
            <a:r>
              <a:rPr lang="en-US" sz="2300" dirty="0" err="1" smtClean="0"/>
              <a:t>GenAI</a:t>
            </a:r>
            <a:r>
              <a:rPr lang="en-US" sz="2300" dirty="0" smtClean="0"/>
              <a:t>: 1) </a:t>
            </a:r>
            <a:r>
              <a:rPr lang="en-US" sz="2300" dirty="0"/>
              <a:t>generative model that applies deep neural network into generating digital content such as sound, image, and video, and </a:t>
            </a:r>
            <a:r>
              <a:rPr lang="en-US" sz="2300" dirty="0" smtClean="0"/>
              <a:t>2) generative </a:t>
            </a:r>
            <a:r>
              <a:rPr lang="en-US" sz="2300" dirty="0"/>
              <a:t>model that applies large language model into generating natural language texts understandable by </a:t>
            </a:r>
            <a:r>
              <a:rPr lang="en-US" sz="2300" dirty="0" smtClean="0"/>
              <a:t>human. Firstly, deep </a:t>
            </a:r>
            <a:r>
              <a:rPr lang="en-US" sz="2300" dirty="0"/>
              <a:t>generative model (DGM) for digital content </a:t>
            </a:r>
            <a:r>
              <a:rPr lang="en-US" sz="2300" dirty="0" smtClean="0"/>
              <a:t>generation is described.</a:t>
            </a:r>
          </a:p>
          <a:p>
            <a:r>
              <a:rPr lang="en-US" sz="2300" dirty="0"/>
              <a:t>Given random variable vector </a:t>
            </a:r>
            <a:r>
              <a:rPr lang="en-US" sz="2300" b="1" i="1" dirty="0"/>
              <a:t>x</a:t>
            </a:r>
            <a:r>
              <a:rPr lang="en-US" sz="2300" dirty="0"/>
              <a:t> = (</a:t>
            </a:r>
            <a:r>
              <a:rPr lang="en-US" sz="2300" i="1" dirty="0"/>
              <a:t>x</a:t>
            </a:r>
            <a:r>
              <a:rPr lang="en-US" sz="2300" baseline="-25000" dirty="0"/>
              <a:t>1</a:t>
            </a:r>
            <a:r>
              <a:rPr lang="en-US" sz="2300" dirty="0"/>
              <a:t>, </a:t>
            </a:r>
            <a:r>
              <a:rPr lang="en-US" sz="2300" i="1" dirty="0"/>
              <a:t>x</a:t>
            </a:r>
            <a:r>
              <a:rPr lang="en-US" sz="2300" baseline="-25000" dirty="0"/>
              <a:t>2</a:t>
            </a:r>
            <a:r>
              <a:rPr lang="en-US" sz="2300" dirty="0"/>
              <a:t>,…, </a:t>
            </a:r>
            <a:r>
              <a:rPr lang="en-US" sz="2300" i="1" dirty="0" err="1"/>
              <a:t>x</a:t>
            </a:r>
            <a:r>
              <a:rPr lang="en-US" sz="2300" i="1" baseline="-25000" dirty="0" err="1"/>
              <a:t>m</a:t>
            </a:r>
            <a:r>
              <a:rPr lang="en-US" sz="2300" dirty="0"/>
              <a:t>)</a:t>
            </a:r>
            <a:r>
              <a:rPr lang="en-US" sz="2300" i="1" baseline="30000" dirty="0"/>
              <a:t>T</a:t>
            </a:r>
            <a:r>
              <a:rPr lang="en-US" sz="2300" dirty="0"/>
              <a:t> presenting any digital artifact or any digital data such as image and sound, let </a:t>
            </a:r>
            <a:r>
              <a:rPr lang="en-US" sz="2300" i="1" dirty="0"/>
              <a:t>P</a:t>
            </a:r>
            <a:r>
              <a:rPr lang="en-US" sz="2300" dirty="0"/>
              <a:t>(</a:t>
            </a:r>
            <a:r>
              <a:rPr lang="en-US" sz="2300" b="1" i="1" dirty="0"/>
              <a:t>x</a:t>
            </a:r>
            <a:r>
              <a:rPr lang="en-US" sz="2300" dirty="0"/>
              <a:t>) be probability density function (</a:t>
            </a:r>
            <a:r>
              <a:rPr lang="en-US" sz="2300" dirty="0" smtClean="0"/>
              <a:t>PDF) which is intractable. Suppose </a:t>
            </a:r>
            <a:r>
              <a:rPr lang="en-US" sz="2300" dirty="0"/>
              <a:t>there is another random variable vector </a:t>
            </a:r>
            <a:r>
              <a:rPr lang="en-US" sz="2300" b="1" dirty="0"/>
              <a:t>z</a:t>
            </a:r>
            <a:r>
              <a:rPr lang="en-US" sz="2300" dirty="0"/>
              <a:t> = (</a:t>
            </a:r>
            <a:r>
              <a:rPr lang="en-US" sz="2300" i="1" dirty="0"/>
              <a:t>z</a:t>
            </a:r>
            <a:r>
              <a:rPr lang="en-US" sz="2300" baseline="-25000" dirty="0"/>
              <a:t>1</a:t>
            </a:r>
            <a:r>
              <a:rPr lang="en-US" sz="2300" dirty="0"/>
              <a:t>, </a:t>
            </a:r>
            <a:r>
              <a:rPr lang="en-US" sz="2300" i="1" dirty="0"/>
              <a:t>z</a:t>
            </a:r>
            <a:r>
              <a:rPr lang="en-US" sz="2300" baseline="-25000" dirty="0"/>
              <a:t>2</a:t>
            </a:r>
            <a:r>
              <a:rPr lang="en-US" sz="2300" dirty="0"/>
              <a:t>,…, </a:t>
            </a:r>
            <a:r>
              <a:rPr lang="en-US" sz="2300" i="1" dirty="0" err="1"/>
              <a:t>z</a:t>
            </a:r>
            <a:r>
              <a:rPr lang="en-US" sz="2300" i="1" baseline="-25000" dirty="0" err="1"/>
              <a:t>n</a:t>
            </a:r>
            <a:r>
              <a:rPr lang="en-US" sz="2300" dirty="0"/>
              <a:t>)</a:t>
            </a:r>
            <a:r>
              <a:rPr lang="en-US" sz="2300" i="1" baseline="30000" dirty="0"/>
              <a:t>T</a:t>
            </a:r>
            <a:r>
              <a:rPr lang="en-US" sz="2300" dirty="0"/>
              <a:t> </a:t>
            </a:r>
            <a:r>
              <a:rPr lang="en-US" sz="2300" dirty="0" smtClean="0"/>
              <a:t>so </a:t>
            </a:r>
            <a:r>
              <a:rPr lang="en-US" sz="2300" dirty="0"/>
              <a:t>that PDF of </a:t>
            </a:r>
            <a:r>
              <a:rPr lang="en-US" sz="2300" b="1" dirty="0"/>
              <a:t>z</a:t>
            </a:r>
            <a:r>
              <a:rPr lang="en-US" sz="2300" dirty="0"/>
              <a:t> denoted </a:t>
            </a:r>
            <a:r>
              <a:rPr lang="en-US" sz="2300" i="1" dirty="0"/>
              <a:t>P</a:t>
            </a:r>
            <a:r>
              <a:rPr lang="en-US" sz="2300" dirty="0"/>
              <a:t>(</a:t>
            </a:r>
            <a:r>
              <a:rPr lang="en-US" sz="2300" b="1" dirty="0"/>
              <a:t>z</a:t>
            </a:r>
            <a:r>
              <a:rPr lang="en-US" sz="2300" dirty="0"/>
              <a:t>) is </a:t>
            </a:r>
            <a:r>
              <a:rPr lang="en-US" sz="2300" dirty="0" smtClean="0"/>
              <a:t>tractable. </a:t>
            </a:r>
            <a:r>
              <a:rPr lang="en-US" sz="2300" dirty="0"/>
              <a:t>Moreover, it is most important that suppose there is a </a:t>
            </a:r>
            <a:r>
              <a:rPr lang="en-US" sz="2300" dirty="0" smtClean="0"/>
              <a:t>function called generator </a:t>
            </a:r>
            <a:r>
              <a:rPr lang="en-US" sz="2300" i="1" dirty="0"/>
              <a:t>g</a:t>
            </a:r>
            <a:r>
              <a:rPr lang="en-US" sz="2300" dirty="0"/>
              <a:t>(</a:t>
            </a:r>
            <a:r>
              <a:rPr lang="en-US" sz="2300" b="1" dirty="0"/>
              <a:t>z</a:t>
            </a:r>
            <a:r>
              <a:rPr lang="en-US" sz="2300" dirty="0"/>
              <a:t> | Φ) = </a:t>
            </a:r>
            <a:r>
              <a:rPr lang="en-US" sz="2300" b="1" i="1" dirty="0"/>
              <a:t>x</a:t>
            </a:r>
            <a:r>
              <a:rPr lang="en-US" sz="2300" dirty="0"/>
              <a:t> that maps tractable data </a:t>
            </a:r>
            <a:r>
              <a:rPr lang="en-US" sz="2300" b="1" dirty="0"/>
              <a:t>z</a:t>
            </a:r>
            <a:r>
              <a:rPr lang="en-US" sz="2300" dirty="0"/>
              <a:t> to intractable data </a:t>
            </a:r>
            <a:r>
              <a:rPr lang="en-US" sz="2300" b="1" i="1" dirty="0"/>
              <a:t>x</a:t>
            </a:r>
            <a:r>
              <a:rPr lang="en-US" sz="2300" dirty="0"/>
              <a:t> where Φ is </a:t>
            </a:r>
            <a:r>
              <a:rPr lang="en-US" sz="2300" dirty="0" smtClean="0"/>
              <a:t>generator parameter.</a:t>
            </a:r>
          </a:p>
          <a:p>
            <a:r>
              <a:rPr lang="en-US" sz="2300" dirty="0"/>
              <a:t>The ultimate purpose of any DGM is to </a:t>
            </a:r>
            <a:r>
              <a:rPr lang="en-US" sz="2300" dirty="0" smtClean="0"/>
              <a:t>estimate parameter Φ so as to determine generator </a:t>
            </a:r>
            <a:r>
              <a:rPr lang="en-US" sz="2300" i="1" dirty="0"/>
              <a:t>g</a:t>
            </a:r>
            <a:r>
              <a:rPr lang="en-US" sz="2300" dirty="0"/>
              <a:t>(</a:t>
            </a:r>
            <a:r>
              <a:rPr lang="en-US" sz="2300" b="1" dirty="0"/>
              <a:t>z</a:t>
            </a:r>
            <a:r>
              <a:rPr lang="en-US" sz="2300" dirty="0"/>
              <a:t> | Φ</a:t>
            </a:r>
            <a:r>
              <a:rPr lang="en-US" sz="2300" dirty="0" smtClean="0"/>
              <a:t>) where </a:t>
            </a:r>
            <a:r>
              <a:rPr lang="en-US" sz="2300" i="1" dirty="0"/>
              <a:t>g</a:t>
            </a:r>
            <a:r>
              <a:rPr lang="en-US" sz="2300" dirty="0"/>
              <a:t>(</a:t>
            </a:r>
            <a:r>
              <a:rPr lang="en-US" sz="2300" b="1" dirty="0"/>
              <a:t>z</a:t>
            </a:r>
            <a:r>
              <a:rPr lang="en-US" sz="2300" dirty="0"/>
              <a:t> | Φ</a:t>
            </a:r>
            <a:r>
              <a:rPr lang="en-US" sz="2300" dirty="0" smtClean="0"/>
              <a:t>) is represented by a deep neural network (DNN) whose weights are Φ.</a:t>
            </a:r>
            <a:endParaRPr lang="en-US" sz="23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16</a:t>
            </a:fld>
            <a:endParaRPr lang="en-US"/>
          </a:p>
        </p:txBody>
      </p:sp>
    </p:spTree>
    <p:extLst>
      <p:ext uri="{BB962C8B-B14F-4D97-AF65-F5344CB8AC3E}">
        <p14:creationId xmlns:p14="http://schemas.microsoft.com/office/powerpoint/2010/main" val="261552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a:t>
            </a:r>
            <a:r>
              <a:rPr lang="en-US" dirty="0" smtClean="0"/>
              <a:t>reproduction </a:t>
            </a:r>
            <a:r>
              <a:rPr lang="en-US" dirty="0"/>
              <a:t>way</a:t>
            </a:r>
          </a:p>
        </p:txBody>
      </p:sp>
      <p:sp>
        <p:nvSpPr>
          <p:cNvPr id="3" name="Content Placeholder 2"/>
          <p:cNvSpPr>
            <a:spLocks noGrp="1"/>
          </p:cNvSpPr>
          <p:nvPr>
            <p:ph idx="1"/>
          </p:nvPr>
        </p:nvSpPr>
        <p:spPr>
          <a:xfrm>
            <a:off x="121920" y="914399"/>
            <a:ext cx="11927840" cy="5176066"/>
          </a:xfrm>
        </p:spPr>
        <p:txBody>
          <a:bodyPr>
            <a:normAutofit/>
          </a:bodyPr>
          <a:lstStyle/>
          <a:p>
            <a:pPr marL="0" indent="0">
              <a:buNone/>
            </a:pPr>
            <a:r>
              <a:rPr lang="en-US" sz="1900" dirty="0" smtClean="0"/>
              <a:t>The </a:t>
            </a:r>
            <a:r>
              <a:rPr lang="en-US" sz="1900" dirty="0"/>
              <a:t>two problems of constructing DGM are 1) how to train generator DNN </a:t>
            </a:r>
            <a:r>
              <a:rPr lang="en-US" sz="1900" i="1" dirty="0"/>
              <a:t>g</a:t>
            </a:r>
            <a:r>
              <a:rPr lang="en-US" sz="1900" dirty="0"/>
              <a:t>(</a:t>
            </a:r>
            <a:r>
              <a:rPr lang="en-US" sz="1900" b="1" dirty="0"/>
              <a:t>z</a:t>
            </a:r>
            <a:r>
              <a:rPr lang="en-US" sz="1900" dirty="0"/>
              <a:t> | Φ) and 2) how to qualify such training task which often relates to another optimization task or another training task. </a:t>
            </a:r>
            <a:r>
              <a:rPr lang="en-US" sz="1900" dirty="0" smtClean="0"/>
              <a:t>Consequently, there </a:t>
            </a:r>
            <a:r>
              <a:rPr lang="en-US" sz="1900" dirty="0"/>
              <a:t>are two DGM approaches: 1) DGM specifies explicitly generator PDF </a:t>
            </a:r>
            <a:r>
              <a:rPr lang="en-US" sz="1900" i="1" dirty="0"/>
              <a:t>P</a:t>
            </a:r>
            <a:r>
              <a:rPr lang="en-US" sz="1900" dirty="0"/>
              <a:t>(</a:t>
            </a:r>
            <a:r>
              <a:rPr lang="en-US" sz="1900" b="1" i="1" dirty="0"/>
              <a:t>x</a:t>
            </a:r>
            <a:r>
              <a:rPr lang="en-US" sz="1900" dirty="0"/>
              <a:t> | Φ, </a:t>
            </a:r>
            <a:r>
              <a:rPr lang="en-US" sz="1900" b="1" dirty="0"/>
              <a:t>z</a:t>
            </a:r>
            <a:r>
              <a:rPr lang="en-US" sz="1900" dirty="0"/>
              <a:t>) and 2) vice versa. In group of explicit PDF approach, there are two built-in approaches: 1) tractable density DGM specifies explicitly well-known distributions for generator likelihood and 2) approximate density DGM tries to estimate approximately generator PDF </a:t>
            </a:r>
            <a:r>
              <a:rPr lang="en-US" sz="1900" i="1" dirty="0"/>
              <a:t>P</a:t>
            </a:r>
            <a:r>
              <a:rPr lang="en-US" sz="1900" dirty="0"/>
              <a:t>(</a:t>
            </a:r>
            <a:r>
              <a:rPr lang="en-US" sz="1900" b="1" i="1" dirty="0"/>
              <a:t>x</a:t>
            </a:r>
            <a:r>
              <a:rPr lang="en-US" sz="1900" dirty="0"/>
              <a:t> | Φ, </a:t>
            </a:r>
            <a:r>
              <a:rPr lang="en-US" sz="1900" b="1" dirty="0"/>
              <a:t>z</a:t>
            </a:r>
            <a:r>
              <a:rPr lang="en-US" sz="1900" dirty="0" smtClean="0"/>
              <a:t>). </a:t>
            </a:r>
            <a:r>
              <a:rPr lang="en-US" sz="1900" dirty="0"/>
              <a:t>In general, there are three main approaches for constructing DGM such as tractable density DGM, approximate density DGM, and implicit density DGM which are mentioned in next sections. Following figure depicts taxonomy of DGM (</a:t>
            </a:r>
            <a:r>
              <a:rPr lang="en-US" sz="1900" dirty="0" err="1"/>
              <a:t>Oussidi</a:t>
            </a:r>
            <a:r>
              <a:rPr lang="en-US" sz="1900" dirty="0"/>
              <a:t> &amp; </a:t>
            </a:r>
            <a:r>
              <a:rPr lang="en-US" sz="1900" dirty="0" err="1"/>
              <a:t>Elhassouny</a:t>
            </a:r>
            <a:r>
              <a:rPr lang="en-US" sz="1900" dirty="0"/>
              <a:t>, 2018, p. 7) by </a:t>
            </a:r>
            <a:r>
              <a:rPr lang="en-US" sz="1900" dirty="0" err="1"/>
              <a:t>Goodfellow</a:t>
            </a:r>
            <a:r>
              <a:rPr lang="en-US" sz="1900" dirty="0"/>
              <a:t>.</a:t>
            </a:r>
          </a:p>
        </p:txBody>
      </p:sp>
      <p:sp>
        <p:nvSpPr>
          <p:cNvPr id="4" name="Date Placeholder 3"/>
          <p:cNvSpPr>
            <a:spLocks noGrp="1"/>
          </p:cNvSpPr>
          <p:nvPr>
            <p:ph type="dt" sz="half" idx="10"/>
          </p:nvPr>
        </p:nvSpPr>
        <p:spPr/>
        <p:txBody>
          <a:bodyPr/>
          <a:lstStyle/>
          <a:p>
            <a:r>
              <a:rPr lang="en-US" smtClean="0"/>
              <a:t>5/15/2024</a:t>
            </a:r>
            <a:endParaRPr lang="en-US"/>
          </a:p>
        </p:txBody>
      </p:sp>
      <p:sp>
        <p:nvSpPr>
          <p:cNvPr id="5" name="Footer Placeholder 4"/>
          <p:cNvSpPr>
            <a:spLocks noGrp="1"/>
          </p:cNvSpPr>
          <p:nvPr>
            <p:ph type="ftr" sz="quarter" idx="11"/>
          </p:nvPr>
        </p:nvSpPr>
        <p:spPr/>
        <p:txBody>
          <a:bodyPr/>
          <a:lstStyle/>
          <a:p>
            <a:r>
              <a:rPr lang="en-US" smtClean="0"/>
              <a:t>Tutorial DGM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088" y="3240187"/>
            <a:ext cx="9053824" cy="2850278"/>
          </a:xfrm>
          <a:prstGeom prst="rect">
            <a:avLst/>
          </a:prstGeom>
        </p:spPr>
      </p:pic>
    </p:spTree>
    <p:extLst>
      <p:ext uri="{BB962C8B-B14F-4D97-AF65-F5344CB8AC3E}">
        <p14:creationId xmlns:p14="http://schemas.microsoft.com/office/powerpoint/2010/main" val="1300829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a:t>
            </a:r>
            <a:r>
              <a:rPr lang="en-US" dirty="0" smtClean="0"/>
              <a:t>reproduction </a:t>
            </a:r>
            <a:r>
              <a:rPr lang="en-US" dirty="0" smtClean="0"/>
              <a:t>way</a:t>
            </a:r>
            <a:endParaRPr lang="en-US" dirty="0"/>
          </a:p>
        </p:txBody>
      </p:sp>
      <p:sp>
        <p:nvSpPr>
          <p:cNvPr id="3" name="Content Placeholder 2"/>
          <p:cNvSpPr>
            <a:spLocks noGrp="1"/>
          </p:cNvSpPr>
          <p:nvPr>
            <p:ph idx="1"/>
          </p:nvPr>
        </p:nvSpPr>
        <p:spPr>
          <a:xfrm>
            <a:off x="91440" y="914399"/>
            <a:ext cx="4174270" cy="5176066"/>
          </a:xfrm>
        </p:spPr>
        <p:txBody>
          <a:bodyPr>
            <a:noAutofit/>
          </a:bodyPr>
          <a:lstStyle/>
          <a:p>
            <a:pPr marL="0" indent="0">
              <a:buNone/>
            </a:pPr>
            <a:r>
              <a:rPr lang="en-US" sz="1700" dirty="0"/>
              <a:t>Two popular approaches in deep generative model (DGM) are </a:t>
            </a:r>
            <a:r>
              <a:rPr lang="en-US" sz="1700" dirty="0" err="1"/>
              <a:t>Variational</a:t>
            </a:r>
            <a:r>
              <a:rPr lang="en-US" sz="1700" dirty="0"/>
              <a:t> </a:t>
            </a:r>
            <a:r>
              <a:rPr lang="en-US" sz="1700" dirty="0" err="1"/>
              <a:t>Autoencoders</a:t>
            </a:r>
            <a:r>
              <a:rPr lang="en-US" sz="1700" dirty="0"/>
              <a:t> (VAE) and Generative Adversarial Network (GAN). Both VAE and GAN have their own strong points although they share and imply underline theory of statistics as well as incredible complex via hidden layers of deep neural network (DNN). In </a:t>
            </a:r>
            <a:r>
              <a:rPr lang="en-US" sz="1700" dirty="0" smtClean="0"/>
              <a:t>(Nguyen, 2024), </a:t>
            </a:r>
            <a:r>
              <a:rPr lang="en-US" sz="1700" dirty="0"/>
              <a:t>I try to unify VAE and GAN into a consistent and consolidated model called Adversarial </a:t>
            </a:r>
            <a:r>
              <a:rPr lang="en-US" sz="1700" dirty="0" err="1"/>
              <a:t>Variational</a:t>
            </a:r>
            <a:r>
              <a:rPr lang="en-US" sz="1700" dirty="0"/>
              <a:t> </a:t>
            </a:r>
            <a:r>
              <a:rPr lang="en-US" sz="1700" dirty="0" err="1"/>
              <a:t>Autoencoders</a:t>
            </a:r>
            <a:r>
              <a:rPr lang="en-US" sz="1700" dirty="0"/>
              <a:t> (</a:t>
            </a:r>
            <a:r>
              <a:rPr lang="en-US" sz="1700" b="1" dirty="0"/>
              <a:t>AVA</a:t>
            </a:r>
            <a:r>
              <a:rPr lang="en-US" sz="1700" dirty="0"/>
              <a:t>) in which VAE and GAN complement each other, for instance, VAE is a good data generator by encoding data via excellent ideology of </a:t>
            </a:r>
            <a:r>
              <a:rPr lang="en-US" sz="1700" dirty="0" err="1"/>
              <a:t>Kullback-Leibler</a:t>
            </a:r>
            <a:r>
              <a:rPr lang="en-US" sz="1700" dirty="0"/>
              <a:t> divergence and GAN is a significantly important method to assess reliability of data which is realistic or fake. In other words, AVA aims to improve accuracy of generative models, besides AVA extends function of simple generative models.</a:t>
            </a:r>
          </a:p>
          <a:p>
            <a:pPr marL="0" indent="0">
              <a:buNone/>
            </a:pPr>
            <a:endParaRPr lang="en-US" sz="17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18</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0254" y="1063508"/>
            <a:ext cx="7926290" cy="4470214"/>
          </a:xfrm>
          <a:prstGeom prst="rect">
            <a:avLst/>
          </a:prstGeom>
        </p:spPr>
      </p:pic>
      <p:sp>
        <p:nvSpPr>
          <p:cNvPr id="8" name="Rectangle 7"/>
          <p:cNvSpPr/>
          <p:nvPr/>
        </p:nvSpPr>
        <p:spPr>
          <a:xfrm>
            <a:off x="7033060" y="5690069"/>
            <a:ext cx="2240678" cy="430887"/>
          </a:xfrm>
          <a:prstGeom prst="rect">
            <a:avLst/>
          </a:prstGeom>
        </p:spPr>
        <p:txBody>
          <a:bodyPr wrap="none">
            <a:spAutoFit/>
          </a:bodyPr>
          <a:lstStyle/>
          <a:p>
            <a:r>
              <a:rPr lang="en-US" sz="2200" b="1" dirty="0">
                <a:latin typeface="Times New Roman" panose="02020603050405020304" pitchFamily="18" charset="0"/>
                <a:cs typeface="Times New Roman" panose="02020603050405020304" pitchFamily="18" charset="0"/>
              </a:rPr>
              <a:t>AVA architecture</a:t>
            </a:r>
          </a:p>
        </p:txBody>
      </p:sp>
    </p:spTree>
    <p:extLst>
      <p:ext uri="{BB962C8B-B14F-4D97-AF65-F5344CB8AC3E}">
        <p14:creationId xmlns:p14="http://schemas.microsoft.com/office/powerpoint/2010/main" val="492101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a:t>
            </a:r>
            <a:r>
              <a:rPr lang="en-US" dirty="0" smtClean="0"/>
              <a:t>reproduction </a:t>
            </a:r>
            <a:r>
              <a:rPr lang="en-US" dirty="0"/>
              <a:t>way</a:t>
            </a:r>
          </a:p>
        </p:txBody>
      </p:sp>
      <p:sp>
        <p:nvSpPr>
          <p:cNvPr id="3" name="Content Placeholder 2"/>
          <p:cNvSpPr>
            <a:spLocks noGrp="1"/>
          </p:cNvSpPr>
          <p:nvPr>
            <p:ph idx="1"/>
          </p:nvPr>
        </p:nvSpPr>
        <p:spPr>
          <a:xfrm>
            <a:off x="71120" y="914399"/>
            <a:ext cx="12039600" cy="5176066"/>
          </a:xfrm>
        </p:spPr>
        <p:txBody>
          <a:bodyPr>
            <a:noAutofit/>
          </a:bodyPr>
          <a:lstStyle/>
          <a:p>
            <a:r>
              <a:rPr lang="en-US" sz="2000" dirty="0" smtClean="0"/>
              <a:t>Recall that there </a:t>
            </a:r>
            <a:r>
              <a:rPr lang="en-US" sz="2000" dirty="0"/>
              <a:t>are two main generative models of </a:t>
            </a:r>
            <a:r>
              <a:rPr lang="en-US" sz="2000" dirty="0" err="1"/>
              <a:t>GenAI</a:t>
            </a:r>
            <a:r>
              <a:rPr lang="en-US" sz="2000" dirty="0"/>
              <a:t>: 1) generative model that applies deep neural network into generating digital content such as sound, image, and video, and 2) generative model that applies large language model into generating natural language texts understandable by </a:t>
            </a:r>
            <a:r>
              <a:rPr lang="en-US" sz="2000" dirty="0" smtClean="0"/>
              <a:t>human. Generative </a:t>
            </a:r>
            <a:r>
              <a:rPr lang="en-US" sz="2000" dirty="0"/>
              <a:t>model that applies large language model</a:t>
            </a:r>
            <a:r>
              <a:rPr lang="en-US" sz="2000" dirty="0" smtClean="0"/>
              <a:t> </a:t>
            </a:r>
            <a:r>
              <a:rPr lang="en-US" sz="2000" dirty="0"/>
              <a:t>is </a:t>
            </a:r>
            <a:r>
              <a:rPr lang="en-US" sz="2000" dirty="0" smtClean="0"/>
              <a:t>described now.</a:t>
            </a:r>
          </a:p>
          <a:p>
            <a:r>
              <a:rPr lang="en-US" sz="2000" dirty="0" smtClean="0"/>
              <a:t>Large language model (LLM) is the model for natural language processing (NLP) with huge text corpus as training data. The most popular LLM now is </a:t>
            </a:r>
            <a:r>
              <a:rPr lang="en-US" sz="2000" i="1" dirty="0" smtClean="0"/>
              <a:t>transformer</a:t>
            </a:r>
            <a:r>
              <a:rPr lang="en-US" sz="2000" dirty="0" smtClean="0"/>
              <a:t> and so I focus on transformer here. Transformer is </a:t>
            </a:r>
            <a:r>
              <a:rPr lang="en-US" sz="2000" dirty="0"/>
              <a:t>the highly abstract and complicated version of function </a:t>
            </a:r>
            <a:r>
              <a:rPr lang="en-US" sz="2000" b="1" i="1" dirty="0"/>
              <a:t>y</a:t>
            </a:r>
            <a:r>
              <a:rPr lang="en-US" sz="2000" dirty="0"/>
              <a:t> = </a:t>
            </a:r>
            <a:r>
              <a:rPr lang="en-US" sz="2000" i="1" dirty="0" smtClean="0"/>
              <a:t>f</a:t>
            </a:r>
            <a:r>
              <a:rPr lang="en-US" sz="2000" dirty="0" smtClean="0"/>
              <a:t>(</a:t>
            </a:r>
            <a:r>
              <a:rPr lang="en-US" sz="2000" b="1" i="1" dirty="0" smtClean="0"/>
              <a:t>x</a:t>
            </a:r>
            <a:r>
              <a:rPr lang="en-US" sz="2000" dirty="0"/>
              <a:t> </a:t>
            </a:r>
            <a:r>
              <a:rPr lang="en-US" sz="2000" dirty="0" smtClean="0"/>
              <a:t>| </a:t>
            </a:r>
            <a:r>
              <a:rPr lang="el-GR" sz="2000" dirty="0" smtClean="0"/>
              <a:t>Θ</a:t>
            </a:r>
            <a:r>
              <a:rPr lang="en-US" sz="2000" dirty="0" smtClean="0"/>
              <a:t>) which is implemented by deep neural network (DNN).</a:t>
            </a:r>
          </a:p>
          <a:p>
            <a:r>
              <a:rPr lang="en-US" sz="2000" dirty="0"/>
              <a:t>Although transformer can be applied into many areas, especially machine translation and computer vision, this report focuses on statistical machine translation (</a:t>
            </a:r>
            <a:r>
              <a:rPr lang="en-US" sz="2000" i="1" dirty="0"/>
              <a:t>STM</a:t>
            </a:r>
            <a:r>
              <a:rPr lang="en-US" sz="2000" dirty="0"/>
              <a:t>) because complex and different objects </a:t>
            </a:r>
            <a:r>
              <a:rPr lang="en-US" sz="2000" b="1" i="1" dirty="0"/>
              <a:t>x</a:t>
            </a:r>
            <a:r>
              <a:rPr lang="en-US" sz="2000" dirty="0"/>
              <a:t> and </a:t>
            </a:r>
            <a:r>
              <a:rPr lang="en-US" sz="2000" b="1" i="1" dirty="0"/>
              <a:t>y</a:t>
            </a:r>
            <a:r>
              <a:rPr lang="en-US" sz="2000" dirty="0"/>
              <a:t> in STM transformer are two sentences in two different languages where </a:t>
            </a:r>
            <a:r>
              <a:rPr lang="en-US" sz="2000" b="1" i="1" dirty="0"/>
              <a:t>x</a:t>
            </a:r>
            <a:r>
              <a:rPr lang="en-US" sz="2000" dirty="0"/>
              <a:t> is source language sentence and </a:t>
            </a:r>
            <a:r>
              <a:rPr lang="en-US" sz="2000" b="1" i="1" dirty="0"/>
              <a:t>y</a:t>
            </a:r>
            <a:r>
              <a:rPr lang="en-US" sz="2000" dirty="0"/>
              <a:t> is target language sentence. If ordering of elements </a:t>
            </a:r>
            <a:r>
              <a:rPr lang="en-US" sz="2000" i="1" dirty="0"/>
              <a:t>x</a:t>
            </a:r>
            <a:r>
              <a:rPr lang="en-US" sz="2000" i="1" baseline="-25000" dirty="0"/>
              <a:t>i </a:t>
            </a:r>
            <a:r>
              <a:rPr lang="en-US" sz="2000" dirty="0"/>
              <a:t>/ </a:t>
            </a:r>
            <a:r>
              <a:rPr lang="en-US" sz="2000" i="1" dirty="0" err="1"/>
              <a:t>y</a:t>
            </a:r>
            <a:r>
              <a:rPr lang="en-US" sz="2000" i="1" baseline="-25000" dirty="0" err="1"/>
              <a:t>i</a:t>
            </a:r>
            <a:r>
              <a:rPr lang="en-US" sz="2000" dirty="0"/>
              <a:t> in vector </a:t>
            </a:r>
            <a:r>
              <a:rPr lang="en-US" sz="2000" b="1" i="1" dirty="0"/>
              <a:t>x</a:t>
            </a:r>
            <a:r>
              <a:rPr lang="en-US" sz="2000" i="1" baseline="-25000" dirty="0"/>
              <a:t> </a:t>
            </a:r>
            <a:r>
              <a:rPr lang="en-US" sz="2000" dirty="0"/>
              <a:t>/ </a:t>
            </a:r>
            <a:r>
              <a:rPr lang="en-US" sz="2000" b="1" i="1" dirty="0"/>
              <a:t>y</a:t>
            </a:r>
            <a:r>
              <a:rPr lang="en-US" sz="2000" dirty="0"/>
              <a:t> specifying sentence is concerned as ordering of words </a:t>
            </a:r>
            <a:r>
              <a:rPr lang="en-US" sz="2000" i="1" dirty="0"/>
              <a:t>x</a:t>
            </a:r>
            <a:r>
              <a:rPr lang="en-US" sz="2000" i="1" baseline="-25000" dirty="0"/>
              <a:t>i </a:t>
            </a:r>
            <a:r>
              <a:rPr lang="en-US" sz="2000" dirty="0"/>
              <a:t>/ </a:t>
            </a:r>
            <a:r>
              <a:rPr lang="en-US" sz="2000" i="1" dirty="0" err="1"/>
              <a:t>y</a:t>
            </a:r>
            <a:r>
              <a:rPr lang="en-US" sz="2000" i="1" baseline="-25000" dirty="0" err="1"/>
              <a:t>i</a:t>
            </a:r>
            <a:r>
              <a:rPr lang="en-US" sz="2000" dirty="0"/>
              <a:t> in a sentence, transformer will relate to </a:t>
            </a:r>
            <a:r>
              <a:rPr lang="en-US" sz="2000" i="1" dirty="0"/>
              <a:t>sequence generation</a:t>
            </a:r>
            <a:r>
              <a:rPr lang="en-US" sz="2000" dirty="0"/>
              <a:t>. Therefore, transformer as well as STM are inspired from sequence generation which, in turn, relates to recurrent neural network (</a:t>
            </a:r>
            <a:r>
              <a:rPr lang="en-US" sz="2000" i="1" dirty="0"/>
              <a:t>RNN</a:t>
            </a:r>
            <a:r>
              <a:rPr lang="en-US" sz="2000" dirty="0"/>
              <a:t>) as well as long short-term memory (</a:t>
            </a:r>
            <a:r>
              <a:rPr lang="en-US" sz="2000" i="1" dirty="0"/>
              <a:t>LSTM</a:t>
            </a:r>
            <a:r>
              <a:rPr lang="en-US" sz="2000" dirty="0"/>
              <a:t>) because sequence generation models are often implemented by RNN or LSTM</a:t>
            </a:r>
            <a:r>
              <a:rPr lang="en-US" sz="2000" dirty="0" smtClean="0"/>
              <a:t>.</a:t>
            </a:r>
          </a:p>
          <a:p>
            <a:r>
              <a:rPr lang="en-US" sz="2000" dirty="0" smtClean="0"/>
              <a:t>Firstly, </a:t>
            </a:r>
            <a:r>
              <a:rPr lang="en-US" sz="2000" dirty="0"/>
              <a:t>sequence </a:t>
            </a:r>
            <a:r>
              <a:rPr lang="en-US" sz="2000" dirty="0" smtClean="0"/>
              <a:t>generation is introduced before transformer is described.</a:t>
            </a:r>
            <a:endParaRPr lang="en-US" sz="20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19</a:t>
            </a:fld>
            <a:endParaRPr lang="en-US"/>
          </a:p>
        </p:txBody>
      </p:sp>
    </p:spTree>
    <p:extLst>
      <p:ext uri="{BB962C8B-B14F-4D97-AF65-F5344CB8AC3E}">
        <p14:creationId xmlns:p14="http://schemas.microsoft.com/office/powerpoint/2010/main" val="2057821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p>
        </p:txBody>
      </p:sp>
      <p:sp>
        <p:nvSpPr>
          <p:cNvPr id="3" name="Content Placeholder 2"/>
          <p:cNvSpPr>
            <a:spLocks noGrp="1"/>
          </p:cNvSpPr>
          <p:nvPr>
            <p:ph idx="1"/>
          </p:nvPr>
        </p:nvSpPr>
        <p:spPr/>
        <p:txBody>
          <a:bodyPr>
            <a:normAutofit/>
          </a:bodyPr>
          <a:lstStyle/>
          <a:p>
            <a:pPr marL="0" indent="0">
              <a:buNone/>
            </a:pPr>
            <a:r>
              <a:rPr lang="en-US" dirty="0" smtClean="0"/>
              <a:t>What is philosophy? What is math? What is informatics? What is biology? These questions have their own answers, of course. However, this research will connect all of them together with a surprised association with artificial intelligence (AI) along with AI history. Moreover, you will be much more surprised with a research proposal of the unification of matter and spirit which means that there is no separation between matter and spirit. Of course, this proposal is not strict scientific statement but I hope that it is an interesting thinking.</a:t>
            </a:r>
            <a:endParaRPr lang="en-US" dirty="0"/>
          </a:p>
        </p:txBody>
      </p:sp>
      <p:sp>
        <p:nvSpPr>
          <p:cNvPr id="4" name="Slide Number Placeholder 3"/>
          <p:cNvSpPr>
            <a:spLocks noGrp="1"/>
          </p:cNvSpPr>
          <p:nvPr>
            <p:ph type="sldNum" sz="quarter" idx="12"/>
          </p:nvPr>
        </p:nvSpPr>
        <p:spPr/>
        <p:txBody>
          <a:bodyPr/>
          <a:lstStyle/>
          <a:p>
            <a:fld id="{5DB5036F-1FF2-46C4-8D2B-59C7E3B91952}"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Date Placeholder 5"/>
          <p:cNvSpPr>
            <a:spLocks noGrp="1"/>
          </p:cNvSpPr>
          <p:nvPr>
            <p:ph type="dt" sz="half" idx="10"/>
          </p:nvPr>
        </p:nvSpPr>
        <p:spPr/>
        <p:txBody>
          <a:bodyPr/>
          <a:lstStyle/>
          <a:p>
            <a:r>
              <a:rPr lang="en-US" smtClean="0"/>
              <a:t>11/10/2024</a:t>
            </a:r>
            <a:endParaRPr lang="en-US"/>
          </a:p>
        </p:txBody>
      </p:sp>
    </p:spTree>
    <p:extLst>
      <p:ext uri="{BB962C8B-B14F-4D97-AF65-F5344CB8AC3E}">
        <p14:creationId xmlns:p14="http://schemas.microsoft.com/office/powerpoint/2010/main" val="295312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a:t>
            </a:r>
            <a:r>
              <a:rPr lang="en-US" dirty="0" smtClean="0"/>
              <a:t>reproduction </a:t>
            </a:r>
            <a:r>
              <a:rPr lang="en-US" dirty="0"/>
              <a:t>way</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800" y="1227056"/>
            <a:ext cx="5375695" cy="1624146"/>
          </a:xfrm>
        </p:spPr>
      </p:pic>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20</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564" y="1227056"/>
            <a:ext cx="6244956" cy="162414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3213" y="3119495"/>
            <a:ext cx="5707387" cy="3236855"/>
          </a:xfrm>
          <a:prstGeom prst="rect">
            <a:avLst/>
          </a:prstGeom>
        </p:spPr>
      </p:pic>
      <p:sp>
        <p:nvSpPr>
          <p:cNvPr id="10" name="Rectangle 9"/>
          <p:cNvSpPr/>
          <p:nvPr/>
        </p:nvSpPr>
        <p:spPr>
          <a:xfrm>
            <a:off x="831484" y="857724"/>
            <a:ext cx="2576346" cy="400110"/>
          </a:xfrm>
          <a:prstGeom prst="rect">
            <a:avLst/>
          </a:prstGeom>
        </p:spPr>
        <p:txBody>
          <a:bodyPr wrap="none">
            <a:spAutoFit/>
          </a:bodyPr>
          <a:lstStyle/>
          <a:p>
            <a:r>
              <a:rPr lang="en-US" sz="2000" dirty="0">
                <a:latin typeface="Times New Roman" panose="02020603050405020304" pitchFamily="18" charset="0"/>
                <a:ea typeface="DengXian"/>
              </a:rPr>
              <a:t>RNN generation model</a:t>
            </a:r>
            <a:endParaRPr lang="en-US" sz="2000" dirty="0"/>
          </a:p>
        </p:txBody>
      </p:sp>
      <p:sp>
        <p:nvSpPr>
          <p:cNvPr id="11" name="Rectangle 10"/>
          <p:cNvSpPr/>
          <p:nvPr/>
        </p:nvSpPr>
        <p:spPr>
          <a:xfrm>
            <a:off x="8308645" y="826946"/>
            <a:ext cx="2533066" cy="400110"/>
          </a:xfrm>
          <a:prstGeom prst="rect">
            <a:avLst/>
          </a:prstGeom>
        </p:spPr>
        <p:txBody>
          <a:bodyPr wrap="none">
            <a:spAutoFit/>
          </a:bodyPr>
          <a:lstStyle/>
          <a:p>
            <a:r>
              <a:rPr lang="en-US" sz="2000" dirty="0">
                <a:latin typeface="Times New Roman" panose="02020603050405020304" pitchFamily="18" charset="0"/>
                <a:ea typeface="DengXian"/>
              </a:rPr>
              <a:t>RNN prediction model</a:t>
            </a:r>
            <a:endParaRPr lang="en-US" sz="2000" dirty="0"/>
          </a:p>
        </p:txBody>
      </p:sp>
      <p:sp>
        <p:nvSpPr>
          <p:cNvPr id="12" name="Rectangle 11"/>
          <p:cNvSpPr/>
          <p:nvPr/>
        </p:nvSpPr>
        <p:spPr>
          <a:xfrm>
            <a:off x="9072881" y="4463911"/>
            <a:ext cx="2976880" cy="707886"/>
          </a:xfrm>
          <a:prstGeom prst="rect">
            <a:avLst/>
          </a:prstGeom>
        </p:spPr>
        <p:txBody>
          <a:bodyPr wrap="square">
            <a:spAutoFit/>
          </a:bodyPr>
          <a:lstStyle/>
          <a:p>
            <a:r>
              <a:rPr lang="en-US" sz="2000" dirty="0">
                <a:latin typeface="Times New Roman" panose="02020603050405020304" pitchFamily="18" charset="0"/>
                <a:ea typeface="DengXian"/>
              </a:rPr>
              <a:t>Encoder-decoder model with fixed-length </a:t>
            </a:r>
            <a:r>
              <a:rPr lang="en-US" sz="2000" dirty="0" smtClean="0">
                <a:latin typeface="Times New Roman" panose="02020603050405020304" pitchFamily="18" charset="0"/>
                <a:ea typeface="DengXian"/>
              </a:rPr>
              <a:t>context </a:t>
            </a:r>
            <a:r>
              <a:rPr lang="en-US" sz="2000" b="1" i="1" dirty="0" smtClean="0">
                <a:latin typeface="Times New Roman" panose="02020603050405020304" pitchFamily="18" charset="0"/>
                <a:ea typeface="DengXian"/>
              </a:rPr>
              <a:t>a</a:t>
            </a:r>
            <a:endParaRPr lang="en-US" sz="2000" b="1" i="1" dirty="0"/>
          </a:p>
        </p:txBody>
      </p:sp>
    </p:spTree>
    <p:extLst>
      <p:ext uri="{BB962C8B-B14F-4D97-AF65-F5344CB8AC3E}">
        <p14:creationId xmlns:p14="http://schemas.microsoft.com/office/powerpoint/2010/main" val="1244726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a:t>
            </a:r>
            <a:r>
              <a:rPr lang="en-US" dirty="0" smtClean="0"/>
              <a:t>reproduction </a:t>
            </a:r>
            <a:r>
              <a:rPr lang="en-US" dirty="0"/>
              <a:t>way</a:t>
            </a:r>
          </a:p>
        </p:txBody>
      </p:sp>
      <p:sp>
        <p:nvSpPr>
          <p:cNvPr id="3" name="Content Placeholder 2"/>
          <p:cNvSpPr>
            <a:spLocks noGrp="1"/>
          </p:cNvSpPr>
          <p:nvPr>
            <p:ph idx="1"/>
          </p:nvPr>
        </p:nvSpPr>
        <p:spPr>
          <a:xfrm>
            <a:off x="111760" y="914399"/>
            <a:ext cx="3545840" cy="5176066"/>
          </a:xfrm>
        </p:spPr>
        <p:txBody>
          <a:bodyPr>
            <a:normAutofit/>
          </a:bodyPr>
          <a:lstStyle/>
          <a:p>
            <a:pPr marL="0" indent="0">
              <a:buNone/>
            </a:pPr>
            <a:r>
              <a:rPr lang="en-US" sz="2000" dirty="0"/>
              <a:t>When encoder-decoder model is developed, context vector </a:t>
            </a:r>
            <a:r>
              <a:rPr lang="en-US" sz="2000" b="1" i="1" dirty="0"/>
              <a:t>a</a:t>
            </a:r>
            <a:r>
              <a:rPr lang="en-US" sz="2000" dirty="0"/>
              <a:t> becomes a so-called </a:t>
            </a:r>
            <a:r>
              <a:rPr lang="en-US" sz="2000" i="1" dirty="0"/>
              <a:t>attention</a:t>
            </a:r>
            <a:r>
              <a:rPr lang="en-US" sz="2000" dirty="0"/>
              <a:t>. The main difference between context vector and attention vector is that attention vector is calculated dynamically (customized) for each decoder state. Moreover, that context vector has fixed length restricts its prospect. Anyhow, attention mechanism fosters target sequence to pay attention to source sequence</a:t>
            </a:r>
            <a:r>
              <a:rPr lang="en-US" sz="2000" dirty="0" smtClean="0"/>
              <a:t>. Following is encoder-decoder </a:t>
            </a:r>
            <a:r>
              <a:rPr lang="en-US" sz="2000" dirty="0"/>
              <a:t>model with </a:t>
            </a:r>
            <a:r>
              <a:rPr lang="en-US" sz="2000" dirty="0" smtClean="0"/>
              <a:t>attention.</a:t>
            </a:r>
            <a:endParaRPr lang="en-US" sz="20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21</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5612" y="972494"/>
            <a:ext cx="8235108" cy="5189834"/>
          </a:xfrm>
          <a:prstGeom prst="rect">
            <a:avLst/>
          </a:prstGeom>
        </p:spPr>
      </p:pic>
    </p:spTree>
    <p:extLst>
      <p:ext uri="{BB962C8B-B14F-4D97-AF65-F5344CB8AC3E}">
        <p14:creationId xmlns:p14="http://schemas.microsoft.com/office/powerpoint/2010/main" val="771332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a:t>
            </a:r>
            <a:r>
              <a:rPr lang="en-US" dirty="0" smtClean="0"/>
              <a:t>reproduction </a:t>
            </a:r>
            <a:r>
              <a:rPr lang="en-US" dirty="0"/>
              <a:t>way</a:t>
            </a:r>
          </a:p>
        </p:txBody>
      </p:sp>
      <p:sp>
        <p:nvSpPr>
          <p:cNvPr id="3" name="Content Placeholder 2"/>
          <p:cNvSpPr>
            <a:spLocks noGrp="1"/>
          </p:cNvSpPr>
          <p:nvPr>
            <p:ph idx="1"/>
          </p:nvPr>
        </p:nvSpPr>
        <p:spPr>
          <a:xfrm>
            <a:off x="121920" y="914399"/>
            <a:ext cx="11927840" cy="5176066"/>
          </a:xfrm>
        </p:spPr>
        <p:txBody>
          <a:bodyPr>
            <a:noAutofit/>
          </a:bodyPr>
          <a:lstStyle/>
          <a:p>
            <a:r>
              <a:rPr lang="en-US" sz="2000" i="1" dirty="0"/>
              <a:t>Transformer</a:t>
            </a:r>
            <a:r>
              <a:rPr lang="en-US" sz="2000" dirty="0"/>
              <a:t>, developed by </a:t>
            </a:r>
            <a:r>
              <a:rPr lang="en-US" sz="2000" dirty="0" err="1"/>
              <a:t>Vaswani</a:t>
            </a:r>
            <a:r>
              <a:rPr lang="en-US" sz="2000" dirty="0"/>
              <a:t> et al. (</a:t>
            </a:r>
            <a:r>
              <a:rPr lang="en-US" sz="2000" dirty="0" err="1"/>
              <a:t>Vaswani</a:t>
            </a:r>
            <a:r>
              <a:rPr lang="en-US" sz="2000" dirty="0"/>
              <a:t>, et al., 2017) in the famous paper “Attention Is All You Need”, has also attention mechanism and encoder-decoder mechanism like the aforementioned generation model that applies recurrent neural network (RNN) and </a:t>
            </a:r>
            <a:r>
              <a:rPr lang="en-US" sz="2000" dirty="0" smtClean="0"/>
              <a:t>long short-term </a:t>
            </a:r>
            <a:r>
              <a:rPr lang="en-US" sz="2000" dirty="0"/>
              <a:t>memory (LSTM) but transformer does not require to process successively tokens of sequence in token-by-token ordering, which improves translation </a:t>
            </a:r>
            <a:r>
              <a:rPr lang="en-US" sz="2000" dirty="0" smtClean="0"/>
              <a:t>speed.</a:t>
            </a:r>
          </a:p>
          <a:p>
            <a:r>
              <a:rPr lang="en-US" sz="2000" dirty="0" smtClean="0"/>
              <a:t>Moreover</a:t>
            </a:r>
            <a:r>
              <a:rPr lang="en-US" sz="2000" dirty="0"/>
              <a:t>, another strong point of transformer is that it has </a:t>
            </a:r>
            <a:r>
              <a:rPr lang="en-US" sz="2000" i="1" dirty="0"/>
              <a:t>self-attention</a:t>
            </a:r>
            <a:r>
              <a:rPr lang="en-US" sz="2000" dirty="0"/>
              <a:t> which is the special attention that concerns internal meanings of its own </a:t>
            </a:r>
            <a:r>
              <a:rPr lang="en-US" sz="2000" dirty="0" smtClean="0"/>
              <a:t>tokens. Transformer </a:t>
            </a:r>
            <a:r>
              <a:rPr lang="en-US" sz="2000" dirty="0"/>
              <a:t>supports both attention and self-attention, which fosters target sequence to pay attention to both source sequence and target sequence and also fosters source sequence to pay attention to itself</a:t>
            </a:r>
            <a:r>
              <a:rPr lang="en-US" sz="2000" dirty="0" smtClean="0"/>
              <a:t>.</a:t>
            </a:r>
          </a:p>
          <a:p>
            <a:r>
              <a:rPr lang="en-US" sz="2000" dirty="0"/>
              <a:t>Each encoder as well as each decoder in transformer are composed of some identical layers</a:t>
            </a:r>
            <a:r>
              <a:rPr lang="en-US" sz="2000" dirty="0" smtClean="0"/>
              <a:t>.</a:t>
            </a:r>
            <a:r>
              <a:rPr lang="en-US" sz="2000" dirty="0"/>
              <a:t> Each encoder layer has two sublayers which are </a:t>
            </a:r>
            <a:r>
              <a:rPr lang="en-US" sz="2000" i="1" dirty="0"/>
              <a:t>multi-head attention</a:t>
            </a:r>
            <a:r>
              <a:rPr lang="en-US" sz="2000" dirty="0"/>
              <a:t> sublayer and feedforward sublayer whereas each decoder layer has three sublayers which are masked multi-head attention sublayer, multi-head attention sublayer, and feedforward sublayer. Every sublayer is followed by association of </a:t>
            </a:r>
            <a:r>
              <a:rPr lang="en-US" sz="2000" i="1" dirty="0"/>
              <a:t>residual mechanism</a:t>
            </a:r>
            <a:r>
              <a:rPr lang="en-US" sz="2000" dirty="0"/>
              <a:t> and </a:t>
            </a:r>
            <a:r>
              <a:rPr lang="en-US" sz="2000" i="1" dirty="0"/>
              <a:t>layer normalization</a:t>
            </a:r>
            <a:r>
              <a:rPr lang="en-US" sz="2000" dirty="0"/>
              <a:t>, denoted as Add &amp; Norm = </a:t>
            </a:r>
            <a:r>
              <a:rPr lang="en-US" sz="2000" dirty="0" err="1"/>
              <a:t>LayerNorm</a:t>
            </a:r>
            <a:r>
              <a:rPr lang="en-US" sz="2000" dirty="0"/>
              <a:t>(</a:t>
            </a:r>
            <a:r>
              <a:rPr lang="en-US" sz="2000" b="1" i="1" dirty="0"/>
              <a:t>X</a:t>
            </a:r>
            <a:r>
              <a:rPr lang="en-US" sz="2000" dirty="0"/>
              <a:t> + Sublayer(</a:t>
            </a:r>
            <a:r>
              <a:rPr lang="en-US" sz="2000" b="1" i="1" dirty="0"/>
              <a:t>X</a:t>
            </a:r>
            <a:r>
              <a:rPr lang="en-US" sz="2000" dirty="0"/>
              <a:t>)). The residual mechanism means that sublayer Sublayer(</a:t>
            </a:r>
            <a:r>
              <a:rPr lang="en-US" sz="2000" b="1" i="1" dirty="0"/>
              <a:t>X</a:t>
            </a:r>
            <a:r>
              <a:rPr lang="en-US" sz="2000" dirty="0"/>
              <a:t>) is added with its input as the sum </a:t>
            </a:r>
            <a:r>
              <a:rPr lang="en-US" sz="2000" b="1" i="1" dirty="0"/>
              <a:t>X</a:t>
            </a:r>
            <a:r>
              <a:rPr lang="en-US" sz="2000" dirty="0"/>
              <a:t> + Sublayer(</a:t>
            </a:r>
            <a:r>
              <a:rPr lang="en-US" sz="2000" b="1" i="1" dirty="0"/>
              <a:t>X</a:t>
            </a:r>
            <a:r>
              <a:rPr lang="en-US" sz="2000" dirty="0"/>
              <a:t>). Note, Sublayer(</a:t>
            </a:r>
            <a:r>
              <a:rPr lang="en-US" sz="2000" b="1" i="1" dirty="0"/>
              <a:t>X</a:t>
            </a:r>
            <a:r>
              <a:rPr lang="en-US" sz="2000" dirty="0"/>
              <a:t>) can be attention sublayer or feedforward sublayer. The layer normalization is to normalize such sum. </a:t>
            </a:r>
            <a:r>
              <a:rPr lang="en-US" sz="2000" dirty="0" smtClean="0"/>
              <a:t>Next </a:t>
            </a:r>
            <a:r>
              <a:rPr lang="en-US" sz="2000" dirty="0"/>
              <a:t>figure summarizes transformer developed by </a:t>
            </a:r>
            <a:r>
              <a:rPr lang="en-US" sz="2000" dirty="0" err="1"/>
              <a:t>Vaswani</a:t>
            </a:r>
            <a:r>
              <a:rPr lang="en-US" sz="2000" dirty="0"/>
              <a:t> et al. (</a:t>
            </a:r>
            <a:r>
              <a:rPr lang="en-US" sz="2000" dirty="0" err="1"/>
              <a:t>Vaswani</a:t>
            </a:r>
            <a:r>
              <a:rPr lang="en-US" sz="2000" dirty="0"/>
              <a:t>, et al., 2017, p. 3).</a:t>
            </a:r>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22</a:t>
            </a:fld>
            <a:endParaRPr lang="en-US"/>
          </a:p>
        </p:txBody>
      </p:sp>
    </p:spTree>
    <p:extLst>
      <p:ext uri="{BB962C8B-B14F-4D97-AF65-F5344CB8AC3E}">
        <p14:creationId xmlns:p14="http://schemas.microsoft.com/office/powerpoint/2010/main" val="1889129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a:t>
            </a:r>
            <a:r>
              <a:rPr lang="en-US" dirty="0" smtClean="0"/>
              <a:t>reproduction </a:t>
            </a:r>
            <a:r>
              <a:rPr lang="en-US" dirty="0"/>
              <a:t>way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2720" y="914399"/>
                <a:ext cx="6309360" cy="5176066"/>
              </a:xfrm>
            </p:spPr>
            <p:txBody>
              <a:bodyPr>
                <a:normAutofit/>
              </a:bodyPr>
              <a:lstStyle/>
              <a:p>
                <a:r>
                  <a:rPr lang="en-US" sz="2000" dirty="0"/>
                  <a:t>Attention </a:t>
                </a:r>
                <a:r>
                  <a:rPr lang="en-US" sz="2000" dirty="0" smtClean="0"/>
                  <a:t>or self-attention is </a:t>
                </a:r>
                <a:r>
                  <a:rPr lang="en-US" sz="2000" dirty="0"/>
                  <a:t>calculated based on scaled product of query matrix </a:t>
                </a:r>
                <a:r>
                  <a:rPr lang="en-US" sz="2000" i="1" dirty="0"/>
                  <a:t>Q</a:t>
                </a:r>
                <a:r>
                  <a:rPr lang="en-US" sz="2000" dirty="0"/>
                  <a:t>, key matrix </a:t>
                </a:r>
                <a:r>
                  <a:rPr lang="en-US" sz="2000" i="1" dirty="0"/>
                  <a:t>K</a:t>
                </a:r>
                <a:r>
                  <a:rPr lang="en-US" sz="2000" dirty="0"/>
                  <a:t>, and value matrix </a:t>
                </a:r>
                <a:r>
                  <a:rPr lang="en-US" sz="2000" i="1" dirty="0"/>
                  <a:t>V</a:t>
                </a:r>
                <a:r>
                  <a:rPr lang="en-US" sz="2000" dirty="0"/>
                  <a:t> in order to make effects on value matrix </a:t>
                </a:r>
                <a:r>
                  <a:rPr lang="en-US" sz="2000" i="1" dirty="0"/>
                  <a:t>V</a:t>
                </a:r>
                <a:r>
                  <a:rPr lang="en-US" sz="2000" dirty="0"/>
                  <a:t> specifying real sequence by probabilities and </a:t>
                </a:r>
                <a:r>
                  <a:rPr lang="en-US" sz="2000" dirty="0" smtClean="0"/>
                  <a:t>moreover</a:t>
                </a: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Attention</m:t>
                      </m:r>
                      <m:d>
                        <m:dPr>
                          <m:ctrlPr>
                            <a:rPr lang="en-US" sz="2000" i="1">
                              <a:latin typeface="Cambria Math" panose="02040503050406030204" pitchFamily="18" charset="0"/>
                            </a:rPr>
                          </m:ctrlPr>
                        </m:dPr>
                        <m:e>
                          <m:r>
                            <a:rPr lang="en-US" sz="2000" b="1" i="1">
                              <a:latin typeface="Cambria Math" panose="02040503050406030204" pitchFamily="18" charset="0"/>
                            </a:rPr>
                            <m:t>𝑿</m:t>
                          </m:r>
                        </m:e>
                      </m:d>
                      <m:r>
                        <a:rPr lang="en-US" sz="2000">
                          <a:latin typeface="Cambria Math" panose="02040503050406030204" pitchFamily="18" charset="0"/>
                        </a:rPr>
                        <m:t>=</m:t>
                      </m:r>
                      <m:r>
                        <m:rPr>
                          <m:sty m:val="p"/>
                        </m:rPr>
                        <a:rPr lang="en-US" sz="2000">
                          <a:latin typeface="Cambria Math" panose="02040503050406030204" pitchFamily="18" charset="0"/>
                        </a:rPr>
                        <m:t>Attention</m:t>
                      </m:r>
                      <m:d>
                        <m:dPr>
                          <m:ctrlPr>
                            <a:rPr lang="en-US" sz="2000" i="1">
                              <a:latin typeface="Cambria Math" panose="02040503050406030204" pitchFamily="18" charset="0"/>
                            </a:rPr>
                          </m:ctrlPr>
                        </m:dPr>
                        <m:e>
                          <m:r>
                            <a:rPr lang="en-US" sz="2000" i="1">
                              <a:latin typeface="Cambria Math" panose="02040503050406030204" pitchFamily="18" charset="0"/>
                            </a:rPr>
                            <m:t>𝑄</m:t>
                          </m:r>
                          <m:r>
                            <a:rPr lang="en-US" sz="2000" i="1">
                              <a:latin typeface="Cambria Math" panose="02040503050406030204" pitchFamily="18" charset="0"/>
                            </a:rPr>
                            <m:t>,</m:t>
                          </m:r>
                          <m:r>
                            <a:rPr lang="en-US" sz="2000" i="1">
                              <a:latin typeface="Cambria Math" panose="02040503050406030204" pitchFamily="18" charset="0"/>
                            </a:rPr>
                            <m:t>𝐾</m:t>
                          </m:r>
                          <m:r>
                            <a:rPr lang="en-US" sz="2000" i="1">
                              <a:latin typeface="Cambria Math" panose="02040503050406030204" pitchFamily="18" charset="0"/>
                            </a:rPr>
                            <m:t>,</m:t>
                          </m:r>
                          <m:r>
                            <a:rPr lang="en-US" sz="2000" i="1">
                              <a:latin typeface="Cambria Math" panose="02040503050406030204" pitchFamily="18" charset="0"/>
                            </a:rPr>
                            <m:t>𝑉</m:t>
                          </m:r>
                        </m:e>
                      </m:d>
                      <m:r>
                        <a:rPr lang="en-US" sz="2000" i="1">
                          <a:latin typeface="Cambria Math" panose="02040503050406030204" pitchFamily="18" charset="0"/>
                        </a:rPr>
                        <m:t>=</m:t>
                      </m:r>
                      <m:r>
                        <m:rPr>
                          <m:sty m:val="p"/>
                        </m:rPr>
                        <a:rPr lang="en-US" sz="2000">
                          <a:latin typeface="Cambria Math" panose="02040503050406030204" pitchFamily="18" charset="0"/>
                        </a:rPr>
                        <m:t>softmax</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𝑄</m:t>
                              </m:r>
                              <m:sSup>
                                <m:sSupPr>
                                  <m:ctrlPr>
                                    <a:rPr lang="en-US" sz="2000" i="1">
                                      <a:latin typeface="Cambria Math" panose="02040503050406030204" pitchFamily="18" charset="0"/>
                                    </a:rPr>
                                  </m:ctrlPr>
                                </m:sSupPr>
                                <m:e>
                                  <m:r>
                                    <a:rPr lang="en-US" sz="2000" i="1">
                                      <a:latin typeface="Cambria Math" panose="02040503050406030204" pitchFamily="18" charset="0"/>
                                    </a:rPr>
                                    <m:t>𝐾</m:t>
                                  </m:r>
                                </m:e>
                                <m:sup>
                                  <m:r>
                                    <a:rPr lang="en-US" sz="2000" i="1">
                                      <a:latin typeface="Cambria Math" panose="02040503050406030204" pitchFamily="18" charset="0"/>
                                    </a:rPr>
                                    <m:t>𝑇</m:t>
                                  </m:r>
                                </m:sup>
                              </m:sSup>
                            </m:num>
                            <m:den>
                              <m:rad>
                                <m:radPr>
                                  <m:degHide m:val="on"/>
                                  <m:ctrlPr>
                                    <a:rPr lang="en-US" sz="2000" i="1">
                                      <a:latin typeface="Cambria Math" panose="02040503050406030204" pitchFamily="18" charset="0"/>
                                    </a:rPr>
                                  </m:ctrlPr>
                                </m:radPr>
                                <m:deg/>
                                <m:e>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𝑘</m:t>
                                      </m:r>
                                    </m:sub>
                                  </m:sSub>
                                </m:e>
                              </m:rad>
                            </m:den>
                          </m:f>
                        </m:e>
                      </m:d>
                      <m:r>
                        <a:rPr lang="en-US" sz="2000" i="1">
                          <a:latin typeface="Cambria Math" panose="02040503050406030204" pitchFamily="18" charset="0"/>
                        </a:rPr>
                        <m:t>𝑉</m:t>
                      </m:r>
                    </m:oMath>
                  </m:oMathPara>
                </a14:m>
                <a:endParaRPr lang="en-US" sz="2000" dirty="0" smtClean="0"/>
              </a:p>
              <a:p>
                <a:r>
                  <a:rPr lang="en-US" sz="2000" dirty="0" smtClean="0"/>
                  <a:t>The </a:t>
                </a:r>
                <a:r>
                  <a:rPr lang="en-US" sz="2000" dirty="0"/>
                  <a:t>preeminence of self-attention is that self-attention concerns all tokens in detail instead of concerning only </a:t>
                </a:r>
                <a:r>
                  <a:rPr lang="en-US" sz="2000" dirty="0" smtClean="0"/>
                  <a:t>sequence.</a:t>
                </a:r>
                <a:r>
                  <a:rPr lang="en-US" sz="2000" dirty="0"/>
                  <a:t> For example, given sentence “Jack is now asleep, because he is tired.”, the word “he” is strongly implied to the word “Jack” by self-attention of the word “he” although the word “he” is ambiguous.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2720" y="914399"/>
                <a:ext cx="6309360" cy="5176066"/>
              </a:xfrm>
              <a:blipFill>
                <a:blip r:embed="rId2"/>
                <a:stretch>
                  <a:fillRect l="-870" t="-589" r="-1063"/>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277" y="686697"/>
            <a:ext cx="5509543" cy="5631469"/>
          </a:xfrm>
          <a:prstGeom prst="rect">
            <a:avLst/>
          </a:prstGeom>
        </p:spPr>
      </p:pic>
      <p:sp>
        <p:nvSpPr>
          <p:cNvPr id="8" name="Rectangle 7"/>
          <p:cNvSpPr/>
          <p:nvPr/>
        </p:nvSpPr>
        <p:spPr>
          <a:xfrm>
            <a:off x="4652808" y="5669410"/>
            <a:ext cx="2946319" cy="369332"/>
          </a:xfrm>
          <a:prstGeom prst="rect">
            <a:avLst/>
          </a:prstGeom>
        </p:spPr>
        <p:txBody>
          <a:bodyPr wrap="none">
            <a:spAutoFit/>
          </a:bodyPr>
          <a:lstStyle/>
          <a:p>
            <a:r>
              <a:rPr lang="en-US" b="1" dirty="0">
                <a:latin typeface="Times New Roman" panose="02020603050405020304" pitchFamily="18" charset="0"/>
                <a:ea typeface="DengXian"/>
              </a:rPr>
              <a:t>Architecture of transformer</a:t>
            </a:r>
            <a:endParaRPr lang="en-US" b="1" dirty="0"/>
          </a:p>
        </p:txBody>
      </p:sp>
    </p:spTree>
    <p:extLst>
      <p:ext uri="{BB962C8B-B14F-4D97-AF65-F5344CB8AC3E}">
        <p14:creationId xmlns:p14="http://schemas.microsoft.com/office/powerpoint/2010/main" val="3970424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a:t>
            </a:r>
            <a:r>
              <a:rPr lang="en-US" dirty="0" smtClean="0"/>
              <a:t>reproduction </a:t>
            </a:r>
            <a:r>
              <a:rPr lang="en-US" dirty="0"/>
              <a:t>way</a:t>
            </a:r>
          </a:p>
        </p:txBody>
      </p:sp>
      <p:sp>
        <p:nvSpPr>
          <p:cNvPr id="3" name="Content Placeholder 2"/>
          <p:cNvSpPr>
            <a:spLocks noGrp="1"/>
          </p:cNvSpPr>
          <p:nvPr>
            <p:ph idx="1"/>
          </p:nvPr>
        </p:nvSpPr>
        <p:spPr>
          <a:xfrm>
            <a:off x="71120" y="914399"/>
            <a:ext cx="12019280" cy="5176066"/>
          </a:xfrm>
        </p:spPr>
        <p:txBody>
          <a:bodyPr>
            <a:normAutofit/>
          </a:bodyPr>
          <a:lstStyle/>
          <a:p>
            <a:r>
              <a:rPr lang="en-US" sz="2200" dirty="0"/>
              <a:t>AI models cope with two problems of model learning: 1) it is impossible to preprocess or annotate (label) huge data so as to make the huge data better for training, and 2) huge data is often come with data stream rather than data scratch</a:t>
            </a:r>
            <a:r>
              <a:rPr lang="en-US" sz="2200" dirty="0" smtClean="0"/>
              <a:t>.</a:t>
            </a:r>
            <a:r>
              <a:rPr lang="en-US" sz="2200" i="1" dirty="0"/>
              <a:t> Transfer learning</a:t>
            </a:r>
            <a:r>
              <a:rPr lang="en-US" sz="2200" dirty="0"/>
              <a:t> (Han, et al., 2021, pp. 226-227) can solve the two problems by separating the training process by two stages: 1) </a:t>
            </a:r>
            <a:r>
              <a:rPr lang="en-US" sz="2200" i="1" dirty="0"/>
              <a:t>pre-training stage</a:t>
            </a:r>
            <a:r>
              <a:rPr lang="en-US" sz="2200" dirty="0"/>
              <a:t> aims to draw valuable knowledge from data stream / data scratch, and 2) </a:t>
            </a:r>
            <a:r>
              <a:rPr lang="en-US" sz="2200" i="1" dirty="0"/>
              <a:t>fine-tuning stage</a:t>
            </a:r>
            <a:r>
              <a:rPr lang="en-US" sz="2200" dirty="0"/>
              <a:t> later will take advantages of knowledge from pre-training stage so as to apply the knowledge into solving task-specific problem just by fewer samples or smaller data</a:t>
            </a:r>
            <a:r>
              <a:rPr lang="en-US" sz="2200" dirty="0" smtClean="0"/>
              <a:t>.</a:t>
            </a:r>
          </a:p>
          <a:p>
            <a:r>
              <a:rPr lang="en-US" sz="2200" dirty="0"/>
              <a:t>The purpose of pre-training stage is to build a large-scale</a:t>
            </a:r>
            <a:r>
              <a:rPr lang="en-US" sz="2200" i="1" dirty="0"/>
              <a:t> pre-trained model</a:t>
            </a:r>
            <a:r>
              <a:rPr lang="en-US" sz="2200" dirty="0"/>
              <a:t> called </a:t>
            </a:r>
            <a:r>
              <a:rPr lang="en-US" sz="2200" i="1" dirty="0"/>
              <a:t>PTM</a:t>
            </a:r>
            <a:r>
              <a:rPr lang="en-US" sz="2200" dirty="0"/>
              <a:t> which must have ability to process huge data or large-scale data</a:t>
            </a:r>
            <a:r>
              <a:rPr lang="en-US" sz="2200" dirty="0" smtClean="0"/>
              <a:t>.</a:t>
            </a:r>
            <a:r>
              <a:rPr lang="en-US" sz="2200" dirty="0"/>
              <a:t> In order to catch knowledge inside data without human interference with restriction that such knowledge represented by label, annotation, context, meaning, etc. is better than cluster and group, </a:t>
            </a:r>
            <a:r>
              <a:rPr lang="en-US" sz="2200" i="1" dirty="0"/>
              <a:t>self-supervised learning </a:t>
            </a:r>
            <a:r>
              <a:rPr lang="en-US" sz="2200" dirty="0"/>
              <a:t>is often accepted as a good methodology for PTM (Han, et al., 2021, pp. 227-229</a:t>
            </a:r>
            <a:r>
              <a:rPr lang="en-US" sz="2200" dirty="0" smtClean="0"/>
              <a:t>).</a:t>
            </a:r>
          </a:p>
          <a:p>
            <a:r>
              <a:rPr lang="en-US" sz="2200" dirty="0"/>
              <a:t>That the essentially strong point of transformer is self-attention makes transformer appropriate to be a good PTM when self-attention </a:t>
            </a:r>
            <a:r>
              <a:rPr lang="en-US" sz="2200"/>
              <a:t>follows </a:t>
            </a:r>
            <a:r>
              <a:rPr lang="en-US" sz="2200" smtClean="0"/>
              <a:t>essential </a:t>
            </a:r>
            <a:r>
              <a:rPr lang="en-US" sz="2200" dirty="0"/>
              <a:t>ideology of self-supervised learning because self-attention mechanism tries to catch contextual meaning of every token inside its sequence</a:t>
            </a:r>
            <a:r>
              <a:rPr lang="en-US" sz="2200" dirty="0" smtClean="0"/>
              <a:t>.</a:t>
            </a:r>
          </a:p>
          <a:p>
            <a:endParaRPr lang="en-US" sz="22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24</a:t>
            </a:fld>
            <a:endParaRPr lang="en-US"/>
          </a:p>
        </p:txBody>
      </p:sp>
    </p:spTree>
    <p:extLst>
      <p:ext uri="{BB962C8B-B14F-4D97-AF65-F5344CB8AC3E}">
        <p14:creationId xmlns:p14="http://schemas.microsoft.com/office/powerpoint/2010/main" val="1205123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a:t>
            </a:r>
            <a:r>
              <a:rPr lang="en-US" dirty="0" smtClean="0"/>
              <a:t>reproduction </a:t>
            </a:r>
            <a:r>
              <a:rPr lang="en-US" dirty="0"/>
              <a:t>way</a:t>
            </a:r>
          </a:p>
        </p:txBody>
      </p:sp>
      <p:sp>
        <p:nvSpPr>
          <p:cNvPr id="3" name="Content Placeholder 2"/>
          <p:cNvSpPr>
            <a:spLocks noGrp="1"/>
          </p:cNvSpPr>
          <p:nvPr>
            <p:ph idx="1"/>
          </p:nvPr>
        </p:nvSpPr>
        <p:spPr>
          <a:xfrm>
            <a:off x="71120" y="914399"/>
            <a:ext cx="12039600" cy="5176066"/>
          </a:xfrm>
        </p:spPr>
        <p:txBody>
          <a:bodyPr>
            <a:noAutofit/>
          </a:bodyPr>
          <a:lstStyle/>
          <a:p>
            <a:r>
              <a:rPr lang="en-US" sz="2100" dirty="0"/>
              <a:t>Generative Pre-trained Transformer (</a:t>
            </a:r>
            <a:r>
              <a:rPr lang="en-US" sz="2100" i="1" dirty="0"/>
              <a:t>GPT</a:t>
            </a:r>
            <a:r>
              <a:rPr lang="en-US" sz="2100" dirty="0"/>
              <a:t>), developed in 2018 with GPT-1 by </a:t>
            </a:r>
            <a:r>
              <a:rPr lang="en-US" sz="2100" dirty="0" err="1"/>
              <a:t>OpenAI</a:t>
            </a:r>
            <a:r>
              <a:rPr lang="en-US" sz="2100" dirty="0"/>
              <a:t> (www.openai.com) whose product is </a:t>
            </a:r>
            <a:r>
              <a:rPr lang="en-US" sz="2100" dirty="0" err="1"/>
              <a:t>ChatGPT</a:t>
            </a:r>
            <a:r>
              <a:rPr lang="en-US" sz="2100" dirty="0"/>
              <a:t> launched in 2022, is a PTM that applies only decoder of transformer into sequence generation. In pre-training stage, GPT trains its decoder from huge data over internet and available sources so as to predict next word </a:t>
            </a:r>
            <a:r>
              <a:rPr lang="en-US" sz="2100" b="1" i="1" dirty="0"/>
              <a:t>y</a:t>
            </a:r>
            <a:r>
              <a:rPr lang="en-US" sz="2100" i="1" baseline="-25000" dirty="0"/>
              <a:t>t</a:t>
            </a:r>
            <a:r>
              <a:rPr lang="en-US" sz="2100" baseline="-25000" dirty="0"/>
              <a:t>+1</a:t>
            </a:r>
            <a:r>
              <a:rPr lang="en-US" sz="2100" dirty="0"/>
              <a:t> from previous words </a:t>
            </a:r>
            <a:r>
              <a:rPr lang="en-US" sz="2100" b="1" i="1" dirty="0"/>
              <a:t>y</a:t>
            </a:r>
            <a:r>
              <a:rPr lang="en-US" sz="2100" baseline="-25000" dirty="0"/>
              <a:t>1</a:t>
            </a:r>
            <a:r>
              <a:rPr lang="en-US" sz="2100" dirty="0"/>
              <a:t>, </a:t>
            </a:r>
            <a:r>
              <a:rPr lang="en-US" sz="2100" b="1" i="1" dirty="0"/>
              <a:t>y</a:t>
            </a:r>
            <a:r>
              <a:rPr lang="en-US" sz="2100" baseline="-25000" dirty="0"/>
              <a:t>2</a:t>
            </a:r>
            <a:r>
              <a:rPr lang="en-US" sz="2100" dirty="0"/>
              <a:t>,…, </a:t>
            </a:r>
            <a:r>
              <a:rPr lang="en-US" sz="2100" b="1" i="1" dirty="0" err="1"/>
              <a:t>y</a:t>
            </a:r>
            <a:r>
              <a:rPr lang="en-US" sz="2100" i="1" baseline="-25000" dirty="0" err="1"/>
              <a:t>t</a:t>
            </a:r>
            <a:r>
              <a:rPr lang="en-US" sz="2100" dirty="0"/>
              <a:t> by maximizing likelihood </a:t>
            </a:r>
            <a:r>
              <a:rPr lang="en-US" sz="2100" i="1" dirty="0"/>
              <a:t>P</a:t>
            </a:r>
            <a:r>
              <a:rPr lang="en-US" sz="2100" dirty="0"/>
              <a:t>(</a:t>
            </a:r>
            <a:r>
              <a:rPr lang="en-US" sz="2100" b="1" i="1" dirty="0"/>
              <a:t>y</a:t>
            </a:r>
            <a:r>
              <a:rPr lang="en-US" sz="2100" i="1" baseline="-25000" dirty="0"/>
              <a:t>t</a:t>
            </a:r>
            <a:r>
              <a:rPr lang="en-US" sz="2100" baseline="-25000" dirty="0"/>
              <a:t>+1</a:t>
            </a:r>
            <a:r>
              <a:rPr lang="en-US" sz="2100" dirty="0"/>
              <a:t> | Θ, </a:t>
            </a:r>
            <a:r>
              <a:rPr lang="en-US" sz="2100" b="1" i="1" dirty="0"/>
              <a:t>y</a:t>
            </a:r>
            <a:r>
              <a:rPr lang="en-US" sz="2100" baseline="-25000" dirty="0"/>
              <a:t>1</a:t>
            </a:r>
            <a:r>
              <a:rPr lang="en-US" sz="2100" dirty="0"/>
              <a:t>, </a:t>
            </a:r>
            <a:r>
              <a:rPr lang="en-US" sz="2100" b="1" i="1" dirty="0"/>
              <a:t>y</a:t>
            </a:r>
            <a:r>
              <a:rPr lang="en-US" sz="2100" baseline="-25000" dirty="0"/>
              <a:t>2</a:t>
            </a:r>
            <a:r>
              <a:rPr lang="en-US" sz="2100" dirty="0"/>
              <a:t>,…, </a:t>
            </a:r>
            <a:r>
              <a:rPr lang="en-US" sz="2100" b="1" i="1" dirty="0" err="1"/>
              <a:t>y</a:t>
            </a:r>
            <a:r>
              <a:rPr lang="en-US" sz="2100" i="1" baseline="-25000" dirty="0" err="1"/>
              <a:t>t</a:t>
            </a:r>
            <a:r>
              <a:rPr lang="en-US" sz="2100" dirty="0"/>
              <a:t>) and taking advantages of self-attention mechanism aforementioned (Han, et al., 2021, p. 231</a:t>
            </a:r>
            <a:r>
              <a:rPr lang="en-US" sz="2100" dirty="0" smtClean="0"/>
              <a:t>).</a:t>
            </a:r>
          </a:p>
          <a:p>
            <a:r>
              <a:rPr lang="en-US" sz="2100" dirty="0"/>
              <a:t>Bidirectional Encoder Representations from Transformers (</a:t>
            </a:r>
            <a:r>
              <a:rPr lang="en-US" sz="2100" i="1" dirty="0"/>
              <a:t>BERT</a:t>
            </a:r>
            <a:r>
              <a:rPr lang="en-US" sz="2100" dirty="0"/>
              <a:t>), developed in 2018 by Google, is a PTM that applies only encoder of transformer into sequence generation. In pre-training stage, BERT trains its encoder from huge data over internet and available sources. Given (</a:t>
            </a:r>
            <a:r>
              <a:rPr lang="en-US" sz="2100" i="1" dirty="0"/>
              <a:t>t</a:t>
            </a:r>
            <a:r>
              <a:rPr lang="en-US" sz="2100" dirty="0"/>
              <a:t>+1)-length sequence (</a:t>
            </a:r>
            <a:r>
              <a:rPr lang="en-US" sz="2100" b="1" i="1" dirty="0"/>
              <a:t>x</a:t>
            </a:r>
            <a:r>
              <a:rPr lang="en-US" sz="2100" baseline="-25000" dirty="0"/>
              <a:t>1</a:t>
            </a:r>
            <a:r>
              <a:rPr lang="en-US" sz="2100" dirty="0"/>
              <a:t>, </a:t>
            </a:r>
            <a:r>
              <a:rPr lang="en-US" sz="2100" b="1" i="1" dirty="0"/>
              <a:t>x</a:t>
            </a:r>
            <a:r>
              <a:rPr lang="en-US" sz="2100" baseline="-25000" dirty="0"/>
              <a:t>2</a:t>
            </a:r>
            <a:r>
              <a:rPr lang="en-US" sz="2100" dirty="0"/>
              <a:t>,…, </a:t>
            </a:r>
            <a:r>
              <a:rPr lang="en-US" sz="2100" b="1" i="1" dirty="0"/>
              <a:t>x</a:t>
            </a:r>
            <a:r>
              <a:rPr lang="en-US" sz="2100" i="1" baseline="-25000" dirty="0"/>
              <a:t>t</a:t>
            </a:r>
            <a:r>
              <a:rPr lang="en-US" sz="2100" baseline="-25000" dirty="0"/>
              <a:t>+1</a:t>
            </a:r>
            <a:r>
              <a:rPr lang="en-US" sz="2100" dirty="0"/>
              <a:t>)</a:t>
            </a:r>
            <a:r>
              <a:rPr lang="en-US" sz="2100" i="1" baseline="30000" dirty="0"/>
              <a:t>T</a:t>
            </a:r>
            <a:r>
              <a:rPr lang="en-US" sz="2100" dirty="0"/>
              <a:t>, BERT applies masked language model to randomize an unknown token at random position denoted </a:t>
            </a:r>
            <a:r>
              <a:rPr lang="en-US" sz="2100" i="1" dirty="0"/>
              <a:t>masked</a:t>
            </a:r>
            <a:r>
              <a:rPr lang="en-US" sz="2100" dirty="0"/>
              <a:t> where the random index </a:t>
            </a:r>
            <a:r>
              <a:rPr lang="en-US" sz="2100" i="1" dirty="0"/>
              <a:t>masked</a:t>
            </a:r>
            <a:r>
              <a:rPr lang="en-US" sz="2100" dirty="0"/>
              <a:t> is randomized in </a:t>
            </a:r>
            <a:r>
              <a:rPr lang="en-US" sz="2100" i="1" dirty="0"/>
              <a:t>t</a:t>
            </a:r>
            <a:r>
              <a:rPr lang="en-US" sz="2100" dirty="0"/>
              <a:t>+1 indices {1, 2,…, </a:t>
            </a:r>
            <a:r>
              <a:rPr lang="en-US" sz="2100" i="1" dirty="0"/>
              <a:t>t</a:t>
            </a:r>
            <a:r>
              <a:rPr lang="en-US" sz="2100" dirty="0"/>
              <a:t>+1} with note that the randomization process can be repeated many times. Such unknown token, which is called masked token denoted </a:t>
            </a:r>
            <a:r>
              <a:rPr lang="en-US" sz="2100" b="1" i="1" dirty="0" err="1"/>
              <a:t>y</a:t>
            </a:r>
            <a:r>
              <a:rPr lang="en-US" sz="2100" i="1" baseline="-25000" dirty="0" err="1"/>
              <a:t>masked</a:t>
            </a:r>
            <a:r>
              <a:rPr lang="en-US" sz="2100" dirty="0"/>
              <a:t>, will be predicted given </a:t>
            </a:r>
            <a:r>
              <a:rPr lang="en-US" sz="2100" i="1" dirty="0"/>
              <a:t>t</a:t>
            </a:r>
            <a:r>
              <a:rPr lang="en-US" sz="2100" dirty="0"/>
              <a:t>-length sequence (</a:t>
            </a:r>
            <a:r>
              <a:rPr lang="en-US" sz="2100" b="1" i="1" dirty="0"/>
              <a:t>x</a:t>
            </a:r>
            <a:r>
              <a:rPr lang="en-US" sz="2100" baseline="-25000" dirty="0"/>
              <a:t>1</a:t>
            </a:r>
            <a:r>
              <a:rPr lang="en-US" sz="2100" dirty="0"/>
              <a:t>, </a:t>
            </a:r>
            <a:r>
              <a:rPr lang="en-US" sz="2100" b="1" i="1" dirty="0"/>
              <a:t>x</a:t>
            </a:r>
            <a:r>
              <a:rPr lang="en-US" sz="2100" baseline="-25000" dirty="0"/>
              <a:t>2</a:t>
            </a:r>
            <a:r>
              <a:rPr lang="en-US" sz="2100" dirty="0"/>
              <a:t>,…, </a:t>
            </a:r>
            <a:r>
              <a:rPr lang="en-US" sz="2100" b="1" i="1" dirty="0" err="1"/>
              <a:t>x</a:t>
            </a:r>
            <a:r>
              <a:rPr lang="en-US" sz="2100" i="1" baseline="-25000" dirty="0" err="1"/>
              <a:t>t</a:t>
            </a:r>
            <a:r>
              <a:rPr lang="en-US" sz="2100" dirty="0"/>
              <a:t>)</a:t>
            </a:r>
            <a:r>
              <a:rPr lang="en-US" sz="2100" i="1" baseline="30000" dirty="0"/>
              <a:t>T</a:t>
            </a:r>
            <a:r>
              <a:rPr lang="en-US" sz="2100" dirty="0"/>
              <a:t> without loss of generality. In order words, masked words </a:t>
            </a:r>
            <a:r>
              <a:rPr lang="en-US" sz="2100" b="1" i="1" dirty="0" err="1"/>
              <a:t>x</a:t>
            </a:r>
            <a:r>
              <a:rPr lang="en-US" sz="2100" i="1" baseline="-25000" dirty="0" err="1"/>
              <a:t>masked</a:t>
            </a:r>
            <a:r>
              <a:rPr lang="en-US" sz="2100" dirty="0"/>
              <a:t> is predicted from other words </a:t>
            </a:r>
            <a:r>
              <a:rPr lang="en-US" sz="2100" b="1" i="1" dirty="0"/>
              <a:t>x</a:t>
            </a:r>
            <a:r>
              <a:rPr lang="en-US" sz="2100" baseline="-25000" dirty="0"/>
              <a:t>1</a:t>
            </a:r>
            <a:r>
              <a:rPr lang="en-US" sz="2100" dirty="0"/>
              <a:t>, </a:t>
            </a:r>
            <a:r>
              <a:rPr lang="en-US" sz="2100" b="1" i="1" dirty="0"/>
              <a:t>x</a:t>
            </a:r>
            <a:r>
              <a:rPr lang="en-US" sz="2100" baseline="-25000" dirty="0"/>
              <a:t>2</a:t>
            </a:r>
            <a:r>
              <a:rPr lang="en-US" sz="2100" dirty="0"/>
              <a:t>,…, </a:t>
            </a:r>
            <a:r>
              <a:rPr lang="en-US" sz="2100" b="1" i="1" dirty="0" err="1"/>
              <a:t>x</a:t>
            </a:r>
            <a:r>
              <a:rPr lang="en-US" sz="2100" i="1" baseline="-25000" dirty="0" err="1"/>
              <a:t>t</a:t>
            </a:r>
            <a:r>
              <a:rPr lang="en-US" sz="2100" dirty="0"/>
              <a:t> by maximizing likelihood </a:t>
            </a:r>
            <a:r>
              <a:rPr lang="en-US" sz="2100" i="1" dirty="0"/>
              <a:t>P</a:t>
            </a:r>
            <a:r>
              <a:rPr lang="en-US" sz="2100" dirty="0"/>
              <a:t>(</a:t>
            </a:r>
            <a:r>
              <a:rPr lang="en-US" sz="2100" b="1" i="1" dirty="0" err="1"/>
              <a:t>x</a:t>
            </a:r>
            <a:r>
              <a:rPr lang="en-US" sz="2100" i="1" baseline="-25000" dirty="0" err="1"/>
              <a:t>masked</a:t>
            </a:r>
            <a:r>
              <a:rPr lang="en-US" sz="2100" dirty="0"/>
              <a:t> | Θ, </a:t>
            </a:r>
            <a:r>
              <a:rPr lang="en-US" sz="2100" b="1" i="1" dirty="0"/>
              <a:t>x</a:t>
            </a:r>
            <a:r>
              <a:rPr lang="en-US" sz="2100" baseline="-25000" dirty="0"/>
              <a:t>1</a:t>
            </a:r>
            <a:r>
              <a:rPr lang="en-US" sz="2100" dirty="0"/>
              <a:t>, </a:t>
            </a:r>
            <a:r>
              <a:rPr lang="en-US" sz="2100" b="1" i="1" dirty="0"/>
              <a:t>x</a:t>
            </a:r>
            <a:r>
              <a:rPr lang="en-US" sz="2100" baseline="-25000" dirty="0"/>
              <a:t>2</a:t>
            </a:r>
            <a:r>
              <a:rPr lang="en-US" sz="2100" dirty="0"/>
              <a:t>,…, </a:t>
            </a:r>
            <a:r>
              <a:rPr lang="en-US" sz="2100" b="1" i="1" dirty="0" err="1"/>
              <a:t>x</a:t>
            </a:r>
            <a:r>
              <a:rPr lang="en-US" sz="2100" i="1" baseline="-25000" dirty="0" err="1"/>
              <a:t>t</a:t>
            </a:r>
            <a:r>
              <a:rPr lang="en-US" sz="2100" dirty="0"/>
              <a:t>) and taking advantages of self-attention mechanism aforementioned (Han, et al., 2021, p. 232).</a:t>
            </a:r>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25</a:t>
            </a:fld>
            <a:endParaRPr lang="en-US"/>
          </a:p>
        </p:txBody>
      </p:sp>
    </p:spTree>
    <p:extLst>
      <p:ext uri="{BB962C8B-B14F-4D97-AF65-F5344CB8AC3E}">
        <p14:creationId xmlns:p14="http://schemas.microsoft.com/office/powerpoint/2010/main" val="3729736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a:t>
            </a:r>
            <a:r>
              <a:rPr lang="en-US" dirty="0" smtClean="0"/>
              <a:t>reproduction </a:t>
            </a:r>
            <a:r>
              <a:rPr lang="en-US" dirty="0"/>
              <a:t>way</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947" y="1568119"/>
            <a:ext cx="5243638" cy="2751292"/>
          </a:xfrm>
        </p:spPr>
      </p:pic>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26</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9300" y="1520743"/>
            <a:ext cx="6036658" cy="2751292"/>
          </a:xfrm>
          <a:prstGeom prst="rect">
            <a:avLst/>
          </a:prstGeom>
        </p:spPr>
      </p:pic>
      <p:sp>
        <p:nvSpPr>
          <p:cNvPr id="9" name="Rectangle 8"/>
          <p:cNvSpPr/>
          <p:nvPr/>
        </p:nvSpPr>
        <p:spPr>
          <a:xfrm>
            <a:off x="972583" y="4319411"/>
            <a:ext cx="3440365" cy="461665"/>
          </a:xfrm>
          <a:prstGeom prst="rect">
            <a:avLst/>
          </a:prstGeom>
        </p:spPr>
        <p:txBody>
          <a:bodyPr wrap="none">
            <a:spAutoFit/>
          </a:bodyPr>
          <a:lstStyle/>
          <a:p>
            <a:r>
              <a:rPr lang="en-US" sz="2400" dirty="0" smtClean="0">
                <a:latin typeface="Times New Roman" panose="02020603050405020304" pitchFamily="18" charset="0"/>
                <a:ea typeface="DengXian"/>
              </a:rPr>
              <a:t>Prediction process of GPT</a:t>
            </a:r>
            <a:endParaRPr lang="en-US" sz="2400" dirty="0"/>
          </a:p>
        </p:txBody>
      </p:sp>
      <p:sp>
        <p:nvSpPr>
          <p:cNvPr id="10" name="Rectangle 9"/>
          <p:cNvSpPr/>
          <p:nvPr/>
        </p:nvSpPr>
        <p:spPr>
          <a:xfrm>
            <a:off x="7284889" y="4319410"/>
            <a:ext cx="3625480" cy="461665"/>
          </a:xfrm>
          <a:prstGeom prst="rect">
            <a:avLst/>
          </a:prstGeom>
        </p:spPr>
        <p:txBody>
          <a:bodyPr wrap="none">
            <a:spAutoFit/>
          </a:bodyPr>
          <a:lstStyle/>
          <a:p>
            <a:r>
              <a:rPr lang="en-US" sz="2400" dirty="0">
                <a:latin typeface="Times New Roman" panose="02020603050405020304" pitchFamily="18" charset="0"/>
                <a:ea typeface="DengXian"/>
              </a:rPr>
              <a:t>Prediction process of BERT</a:t>
            </a:r>
            <a:endParaRPr lang="en-US" sz="2400" dirty="0"/>
          </a:p>
        </p:txBody>
      </p:sp>
    </p:spTree>
    <p:extLst>
      <p:ext uri="{BB962C8B-B14F-4D97-AF65-F5344CB8AC3E}">
        <p14:creationId xmlns:p14="http://schemas.microsoft.com/office/powerpoint/2010/main" val="1837713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a:t>
            </a:r>
            <a:r>
              <a:rPr lang="en-US" dirty="0" smtClean="0"/>
              <a:t>self-thinking </a:t>
            </a:r>
            <a:r>
              <a:rPr lang="en-US" dirty="0"/>
              <a:t>way</a:t>
            </a:r>
          </a:p>
        </p:txBody>
      </p:sp>
      <p:sp>
        <p:nvSpPr>
          <p:cNvPr id="3" name="Content Placeholder 2"/>
          <p:cNvSpPr>
            <a:spLocks noGrp="1"/>
          </p:cNvSpPr>
          <p:nvPr>
            <p:ph idx="1"/>
          </p:nvPr>
        </p:nvSpPr>
        <p:spPr>
          <a:xfrm>
            <a:off x="91440" y="914399"/>
            <a:ext cx="11988800" cy="5176066"/>
          </a:xfrm>
        </p:spPr>
        <p:txBody>
          <a:bodyPr>
            <a:normAutofit/>
          </a:bodyPr>
          <a:lstStyle/>
          <a:p>
            <a:r>
              <a:rPr lang="en-US" sz="1950" dirty="0" smtClean="0"/>
              <a:t>Recall that self-thinking </a:t>
            </a:r>
            <a:r>
              <a:rPr lang="en-US" sz="1950" dirty="0"/>
              <a:t>way is being represented by artificial general intelligence (AGI</a:t>
            </a:r>
            <a:r>
              <a:rPr lang="en-US" sz="1950" dirty="0" smtClean="0"/>
              <a:t>). I introduce AGI here.</a:t>
            </a:r>
            <a:r>
              <a:rPr lang="en-US" sz="1950" dirty="0"/>
              <a:t> Deep neural network (DNN) is current trend and current popular implementation of artificial neural network, which simulates human neural network including nerve cells and synapses. Electric signals are modeled as propagation rule and weight updating rule built in DNN whose skeleton/structure quantified by weights is trained from data. In other words, DNN is infrastructure of artificial intelligence (AI), which is corresponding to human brain.</a:t>
            </a:r>
          </a:p>
          <a:p>
            <a:r>
              <a:rPr lang="en-US" sz="1950" dirty="0"/>
              <a:t>However, human intelligence also includes another aspect that is reasoning ability to produce new knowledge as well as another aspect that is self-learning and self-training. DNN can produce new knowledge too by its subdomain that is generative artificial intelligence (</a:t>
            </a:r>
            <a:r>
              <a:rPr lang="en-US" sz="1950" dirty="0" err="1"/>
              <a:t>GenAI</a:t>
            </a:r>
            <a:r>
              <a:rPr lang="en-US" sz="1950" dirty="0"/>
              <a:t>) but </a:t>
            </a:r>
            <a:r>
              <a:rPr lang="en-US" sz="1950" dirty="0" err="1"/>
              <a:t>GenAI</a:t>
            </a:r>
            <a:r>
              <a:rPr lang="en-US" sz="1950" dirty="0"/>
              <a:t> needs data to train itself as well as </a:t>
            </a:r>
            <a:r>
              <a:rPr lang="en-US" sz="1950" dirty="0" err="1"/>
              <a:t>GenAI</a:t>
            </a:r>
            <a:r>
              <a:rPr lang="en-US" sz="1950" dirty="0"/>
              <a:t> must be structured by specific parameterized models like any DNN applications.</a:t>
            </a:r>
          </a:p>
          <a:p>
            <a:r>
              <a:rPr lang="en-US" sz="1950" dirty="0"/>
              <a:t>Therefore, artificial general intelligence (AGI) can open a new sky for AI if some AI applications or AGI applications can train themselves without predefined and restricted parameters, which leads to an excellent result that an AGI application may solve an unknown problem which is the problem that it does not know yet before. Moreover, data is not so essential to AGI because AGI has self-learning mechanism.</a:t>
            </a:r>
          </a:p>
          <a:p>
            <a:r>
              <a:rPr lang="en-US" sz="1950" dirty="0"/>
              <a:t>For easy explanation, AI or narrow AI for specific goals is infrastructure and AGI is high-level architecture (superstructure) so that narrow AI and AGI are developed mutually and symbiotically. This relationship is similar to the relationship between human brain and human reasoning. Narrow AI which is referred here as a focus group of AGI and narrow AI models are often mentioned as DNN applications although DNN is subdomain of narrow AI.</a:t>
            </a:r>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27</a:t>
            </a:fld>
            <a:endParaRPr lang="en-US"/>
          </a:p>
        </p:txBody>
      </p:sp>
    </p:spTree>
    <p:extLst>
      <p:ext uri="{BB962C8B-B14F-4D97-AF65-F5344CB8AC3E}">
        <p14:creationId xmlns:p14="http://schemas.microsoft.com/office/powerpoint/2010/main" val="1246495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Fragmented AI – self-thinking way</a:t>
            </a:r>
          </a:p>
        </p:txBody>
      </p:sp>
      <p:sp>
        <p:nvSpPr>
          <p:cNvPr id="3" name="Content Placeholder 2"/>
          <p:cNvSpPr>
            <a:spLocks noGrp="1"/>
          </p:cNvSpPr>
          <p:nvPr>
            <p:ph idx="1"/>
          </p:nvPr>
        </p:nvSpPr>
        <p:spPr>
          <a:xfrm>
            <a:off x="91440" y="914399"/>
            <a:ext cx="12009120" cy="5176066"/>
          </a:xfrm>
        </p:spPr>
        <p:txBody>
          <a:bodyPr>
            <a:noAutofit/>
          </a:bodyPr>
          <a:lstStyle/>
          <a:p>
            <a:r>
              <a:rPr lang="en-US" sz="2300" dirty="0"/>
              <a:t>Artificial general intelligence (AGI) may be a piece of industry 4.0, which follows and asserts features of knowledge-based economy. But what is implication?</a:t>
            </a:r>
          </a:p>
          <a:p>
            <a:r>
              <a:rPr lang="en-US" sz="2300" dirty="0"/>
              <a:t>AGI may not be a piece of industry 4.0 because it belongs to science as well as technological methodology, which does not focus on profits and benefits. But what is implication?</a:t>
            </a:r>
          </a:p>
          <a:p>
            <a:r>
              <a:rPr lang="en-US" sz="2300" dirty="0"/>
              <a:t>Exactly, although </a:t>
            </a:r>
            <a:r>
              <a:rPr lang="en-US" sz="2300" dirty="0" smtClean="0"/>
              <a:t>maybe AGI </a:t>
            </a:r>
            <a:r>
              <a:rPr lang="en-US" sz="2300" dirty="0"/>
              <a:t>may not be </a:t>
            </a:r>
            <a:r>
              <a:rPr lang="en-US" sz="2300" dirty="0" smtClean="0"/>
              <a:t>an exact representation of </a:t>
            </a:r>
            <a:r>
              <a:rPr lang="en-US" sz="2300" dirty="0"/>
              <a:t>human consciousness, it implies the trend of human consciousness where human intelligence is not still enclosed by human brain (by new consciousness) even though human brain and its abilities and potential are not comprehended yet in a very long discovery journey.</a:t>
            </a:r>
          </a:p>
          <a:p>
            <a:r>
              <a:rPr lang="en-US" sz="2300" dirty="0"/>
              <a:t>Exactly, AGI implies a (future) significant evolution of human spirit that is spirit evolution, when physical evolution </a:t>
            </a:r>
            <a:r>
              <a:rPr lang="en-US" sz="2300" dirty="0" smtClean="0"/>
              <a:t>might be </a:t>
            </a:r>
            <a:r>
              <a:rPr lang="en-US" sz="2300" dirty="0"/>
              <a:t>stopped for a very long time ago.</a:t>
            </a:r>
          </a:p>
          <a:p>
            <a:r>
              <a:rPr lang="en-US" sz="2300" dirty="0"/>
              <a:t>But why AGI implies the future spirit evolution? I can have only one answer that human intelligence is not still enclosed by human brain, for instance, the huge data over human history is being trained by Chat GPT, which makes a huge number of connections as the infrastructure playing the role of new huge brain on which AGI makes its reasoning and self-education.</a:t>
            </a:r>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28</a:t>
            </a:fld>
            <a:endParaRPr lang="en-US"/>
          </a:p>
        </p:txBody>
      </p:sp>
    </p:spTree>
    <p:extLst>
      <p:ext uri="{BB962C8B-B14F-4D97-AF65-F5344CB8AC3E}">
        <p14:creationId xmlns:p14="http://schemas.microsoft.com/office/powerpoint/2010/main" val="1198233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Marvelous </a:t>
            </a:r>
            <a:r>
              <a:rPr lang="en-US" dirty="0"/>
              <a:t>biology</a:t>
            </a:r>
          </a:p>
        </p:txBody>
      </p:sp>
      <p:sp>
        <p:nvSpPr>
          <p:cNvPr id="3" name="Content Placeholder 2"/>
          <p:cNvSpPr>
            <a:spLocks noGrp="1"/>
          </p:cNvSpPr>
          <p:nvPr>
            <p:ph idx="1"/>
          </p:nvPr>
        </p:nvSpPr>
        <p:spPr>
          <a:xfrm>
            <a:off x="81280" y="914399"/>
            <a:ext cx="11998960" cy="5176066"/>
          </a:xfrm>
        </p:spPr>
        <p:txBody>
          <a:bodyPr>
            <a:noAutofit/>
          </a:bodyPr>
          <a:lstStyle/>
          <a:p>
            <a:r>
              <a:rPr lang="en-US" sz="2100" dirty="0"/>
              <a:t>Deoxyribonucleic acid (DNA</a:t>
            </a:r>
            <a:r>
              <a:rPr lang="en-US" sz="2100" dirty="0" smtClean="0"/>
              <a:t>) stores biological information called genetic code which plays a role of genetic instructions for synthetizing proteins of all living organisms. Because any living organism is special kind of matter, that ADN is information derives an inference that information is property of matter. However, within the unification of matter and spirit, information is matter as well as spirit too. Exactly, information is part of matter as well as matter consists of information and other things. If data is considered as </a:t>
            </a:r>
            <a:r>
              <a:rPr lang="en-US" sz="2100" dirty="0"/>
              <a:t>information within the unification of matter and </a:t>
            </a:r>
            <a:r>
              <a:rPr lang="en-US" sz="2100" dirty="0" smtClean="0"/>
              <a:t>spirit, information is assuredly both matter and spirit. </a:t>
            </a:r>
          </a:p>
          <a:p>
            <a:r>
              <a:rPr lang="en-US" sz="2100" dirty="0" smtClean="0"/>
              <a:t>Please pay attention to two statements: 1) </a:t>
            </a:r>
            <a:r>
              <a:rPr lang="en-US" sz="2100" dirty="0"/>
              <a:t>any living organism is special kind of </a:t>
            </a:r>
            <a:r>
              <a:rPr lang="en-US" sz="2100" dirty="0" smtClean="0"/>
              <a:t>matter, and 2)</a:t>
            </a:r>
            <a:r>
              <a:rPr lang="en-US" sz="2100" dirty="0"/>
              <a:t> information is part of </a:t>
            </a:r>
            <a:r>
              <a:rPr lang="en-US" sz="2100" dirty="0" smtClean="0"/>
              <a:t>matter, with note that information is main subject of informatics. This implies biology mixes physics and informatics together.</a:t>
            </a:r>
          </a:p>
          <a:p>
            <a:r>
              <a:rPr lang="en-US" sz="2100" dirty="0" smtClean="0"/>
              <a:t>There are connections among philosophy, math, physics and informatics. These connections are realized by biology as well as biology reflects these connections. Moreover, biology is an perfect implementation </a:t>
            </a:r>
            <a:r>
              <a:rPr lang="en-US" sz="2100" dirty="0"/>
              <a:t>of physics and </a:t>
            </a:r>
            <a:r>
              <a:rPr lang="en-US" sz="2100" dirty="0" smtClean="0"/>
              <a:t>informatics and we cannot find out another perfect implementation. Therefore, </a:t>
            </a:r>
            <a:r>
              <a:rPr lang="en-US" sz="2100" i="1" dirty="0" smtClean="0"/>
              <a:t>biology is marvelous</a:t>
            </a:r>
            <a:r>
              <a:rPr lang="en-US" sz="2100" dirty="0" smtClean="0"/>
              <a:t>.</a:t>
            </a:r>
          </a:p>
          <a:p>
            <a:r>
              <a:rPr lang="en-US" sz="2100" dirty="0"/>
              <a:t>Holography, a technique of physics and computer science, allows to reconstruct 3D scene from hologram stored as computer files. Hologram is an version of </a:t>
            </a:r>
            <a:r>
              <a:rPr lang="en-US" sz="2100" dirty="0" smtClean="0"/>
              <a:t>DNA within context of inorganic things.</a:t>
            </a:r>
            <a:endParaRPr lang="en-US" sz="2100" dirty="0"/>
          </a:p>
          <a:p>
            <a:pPr marL="0" indent="0">
              <a:buNone/>
            </a:pPr>
            <a:endParaRPr lang="en-US" sz="21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29</a:t>
            </a:fld>
            <a:endParaRPr lang="en-US"/>
          </a:p>
        </p:txBody>
      </p:sp>
    </p:spTree>
    <p:extLst>
      <p:ext uri="{BB962C8B-B14F-4D97-AF65-F5344CB8AC3E}">
        <p14:creationId xmlns:p14="http://schemas.microsoft.com/office/powerpoint/2010/main" val="3835909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Noble math</a:t>
            </a:r>
            <a:endParaRPr lang="en-US" dirty="0"/>
          </a:p>
          <a:p>
            <a:pPr marL="457200" indent="-457200">
              <a:buFont typeface="+mj-lt"/>
              <a:buAutoNum type="arabicPeriod"/>
            </a:pPr>
            <a:r>
              <a:rPr lang="en-US" dirty="0" smtClean="0"/>
              <a:t>Valiant physics</a:t>
            </a:r>
            <a:endParaRPr lang="en-US" dirty="0"/>
          </a:p>
          <a:p>
            <a:pPr marL="457200" indent="-457200">
              <a:buFont typeface="+mj-lt"/>
              <a:buAutoNum type="arabicPeriod"/>
            </a:pPr>
            <a:r>
              <a:rPr lang="en-US" dirty="0" smtClean="0"/>
              <a:t>Discrete informatics</a:t>
            </a:r>
            <a:endParaRPr lang="en-US" dirty="0"/>
          </a:p>
          <a:p>
            <a:pPr marL="457200" indent="-457200">
              <a:buFont typeface="+mj-lt"/>
              <a:buAutoNum type="arabicPeriod"/>
            </a:pPr>
            <a:r>
              <a:rPr lang="en-US" dirty="0" smtClean="0"/>
              <a:t>Fragmented AI</a:t>
            </a:r>
          </a:p>
          <a:p>
            <a:pPr marL="457200" indent="-457200">
              <a:buFont typeface="+mj-lt"/>
              <a:buAutoNum type="arabicPeriod"/>
            </a:pPr>
            <a:r>
              <a:rPr lang="en-US" dirty="0" smtClean="0"/>
              <a:t>Marvelous biology</a:t>
            </a:r>
          </a:p>
          <a:p>
            <a:pPr marL="457200" indent="-457200">
              <a:buFont typeface="+mj-lt"/>
              <a:buAutoNum type="arabicPeriod"/>
            </a:pPr>
            <a:r>
              <a:rPr lang="en-US" dirty="0" smtClean="0"/>
              <a:t>Mysterious God</a:t>
            </a:r>
          </a:p>
          <a:p>
            <a:pPr marL="457200" indent="-457200">
              <a:buFont typeface="+mj-lt"/>
              <a:buAutoNum type="arabicPeriod"/>
            </a:pPr>
            <a:r>
              <a:rPr lang="en-US" dirty="0" smtClean="0"/>
              <a:t>Great Nature</a:t>
            </a:r>
          </a:p>
          <a:p>
            <a:pPr marL="4572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5DB5036F-1FF2-46C4-8D2B-59C7E3B91952}"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Date Placeholder 5"/>
          <p:cNvSpPr>
            <a:spLocks noGrp="1"/>
          </p:cNvSpPr>
          <p:nvPr>
            <p:ph type="dt" sz="half" idx="10"/>
          </p:nvPr>
        </p:nvSpPr>
        <p:spPr/>
        <p:txBody>
          <a:bodyPr/>
          <a:lstStyle/>
          <a:p>
            <a:r>
              <a:rPr lang="en-US" smtClean="0"/>
              <a:t>11/10/2024</a:t>
            </a:r>
            <a:endParaRPr lang="en-US"/>
          </a:p>
        </p:txBody>
      </p:sp>
    </p:spTree>
    <p:extLst>
      <p:ext uri="{BB962C8B-B14F-4D97-AF65-F5344CB8AC3E}">
        <p14:creationId xmlns:p14="http://schemas.microsoft.com/office/powerpoint/2010/main" val="3112241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Marvelous biology</a:t>
            </a:r>
          </a:p>
        </p:txBody>
      </p:sp>
      <p:sp>
        <p:nvSpPr>
          <p:cNvPr id="3" name="Content Placeholder 2"/>
          <p:cNvSpPr>
            <a:spLocks noGrp="1"/>
          </p:cNvSpPr>
          <p:nvPr>
            <p:ph idx="1"/>
          </p:nvPr>
        </p:nvSpPr>
        <p:spPr>
          <a:xfrm>
            <a:off x="101600" y="914399"/>
            <a:ext cx="11978640" cy="5176066"/>
          </a:xfrm>
        </p:spPr>
        <p:txBody>
          <a:bodyPr>
            <a:normAutofit/>
          </a:bodyPr>
          <a:lstStyle/>
          <a:p>
            <a:r>
              <a:rPr lang="en-US" sz="2300" dirty="0" smtClean="0"/>
              <a:t>Recall that AI inherits </a:t>
            </a:r>
            <a:r>
              <a:rPr lang="en-US" sz="2300" dirty="0"/>
              <a:t>knowledge from three sources: 1) knowledge from applied math, 2) knowledge/wisdom from nature, and 3) predefined assumption called </a:t>
            </a:r>
            <a:r>
              <a:rPr lang="en-US" sz="2300" i="1" dirty="0"/>
              <a:t>heuristic</a:t>
            </a:r>
            <a:r>
              <a:rPr lang="en-US" sz="2300" dirty="0"/>
              <a:t> assumption from human</a:t>
            </a:r>
            <a:r>
              <a:rPr lang="en-US" sz="2300" dirty="0" smtClean="0"/>
              <a:t>. The second source from nature is provided by biology, for example, </a:t>
            </a:r>
            <a:r>
              <a:rPr lang="en-US" sz="2300" dirty="0"/>
              <a:t>artificial neural network (ANN</a:t>
            </a:r>
            <a:r>
              <a:rPr lang="en-US" sz="2300" dirty="0" smtClean="0"/>
              <a:t>) simulates human nervous system.</a:t>
            </a:r>
          </a:p>
          <a:p>
            <a:r>
              <a:rPr lang="en-US" sz="2300" dirty="0" smtClean="0"/>
              <a:t>Not only living organisms but also social activities in biological world are applied into AI. While ANN is an example of simulating </a:t>
            </a:r>
            <a:r>
              <a:rPr lang="en-US" sz="2300" dirty="0"/>
              <a:t>living </a:t>
            </a:r>
            <a:r>
              <a:rPr lang="en-US" sz="2300" dirty="0" smtClean="0"/>
              <a:t>organisms, swarm intelligence is an example of applying social activities.</a:t>
            </a:r>
            <a:r>
              <a:rPr lang="en-US" sz="2300" dirty="0"/>
              <a:t> Particle swarm optimization (PSO) algorithm was developed by James Kennedy </a:t>
            </a:r>
            <a:r>
              <a:rPr lang="en-US" sz="2300" dirty="0" smtClean="0"/>
              <a:t>and </a:t>
            </a:r>
            <a:r>
              <a:rPr lang="en-US" sz="2300" dirty="0"/>
              <a:t>Russell C. </a:t>
            </a:r>
            <a:r>
              <a:rPr lang="en-US" sz="2300" dirty="0" err="1"/>
              <a:t>Eberhart</a:t>
            </a:r>
            <a:r>
              <a:rPr lang="en-US" sz="2300" dirty="0"/>
              <a:t> </a:t>
            </a:r>
            <a:r>
              <a:rPr lang="en-US" sz="2300" dirty="0" smtClean="0"/>
              <a:t>is an AI algorithm belonging to swarm intelligence. The </a:t>
            </a:r>
            <a:r>
              <a:rPr lang="en-US" sz="2300" dirty="0"/>
              <a:t>main idea of PSO is based on social intelligence when it simulates how a flock of birds search for </a:t>
            </a:r>
            <a:r>
              <a:rPr lang="en-US" sz="2300" dirty="0" smtClean="0"/>
              <a:t>food. Although it is too difficult for only one bird to find out food source, many birds in a flock can find out easier food source when they contact and share information about searching process together.</a:t>
            </a:r>
          </a:p>
          <a:p>
            <a:r>
              <a:rPr lang="en-US" sz="2300" dirty="0" smtClean="0"/>
              <a:t>In general, there are many AI algorithms that simulate or model biological world and so, these algorithms are grouped into a sub-field of AI called </a:t>
            </a:r>
            <a:r>
              <a:rPr lang="en-US" sz="2300" i="1" dirty="0" smtClean="0"/>
              <a:t>evolutional programming</a:t>
            </a:r>
            <a:r>
              <a:rPr lang="en-US" sz="2300" dirty="0" smtClean="0"/>
              <a:t> which includes: ANN, PSO, genetic algorithm (GA), etc.</a:t>
            </a:r>
            <a:endParaRPr lang="en-US" sz="23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30</a:t>
            </a:fld>
            <a:endParaRPr lang="en-US"/>
          </a:p>
        </p:txBody>
      </p:sp>
    </p:spTree>
    <p:extLst>
      <p:ext uri="{BB962C8B-B14F-4D97-AF65-F5344CB8AC3E}">
        <p14:creationId xmlns:p14="http://schemas.microsoft.com/office/powerpoint/2010/main" val="11573919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Marvelous biology</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581" y="1128885"/>
            <a:ext cx="8534838" cy="4877051"/>
          </a:xfrm>
        </p:spPr>
      </p:pic>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31</a:t>
            </a:fld>
            <a:endParaRPr lang="en-US"/>
          </a:p>
        </p:txBody>
      </p:sp>
      <p:sp>
        <p:nvSpPr>
          <p:cNvPr id="8" name="Rectangle 7"/>
          <p:cNvSpPr/>
          <p:nvPr/>
        </p:nvSpPr>
        <p:spPr>
          <a:xfrm>
            <a:off x="838237" y="2152678"/>
            <a:ext cx="492443" cy="2838790"/>
          </a:xfrm>
          <a:prstGeom prst="rect">
            <a:avLst/>
          </a:prstGeom>
        </p:spPr>
        <p:txBody>
          <a:bodyPr vert="eaVert" wrap="none">
            <a:spAutoFit/>
          </a:bodyPr>
          <a:lstStyle/>
          <a:p>
            <a:r>
              <a:rPr lang="en-US" sz="2000" dirty="0" smtClean="0">
                <a:latin typeface="Times New Roman" panose="02020603050405020304" pitchFamily="18" charset="0"/>
                <a:cs typeface="Times New Roman" panose="02020603050405020304" pitchFamily="18" charset="0"/>
              </a:rPr>
              <a:t>Biology meets AI - Alayna</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5024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Marvelous biology</a:t>
            </a:r>
          </a:p>
        </p:txBody>
      </p:sp>
      <p:sp>
        <p:nvSpPr>
          <p:cNvPr id="3" name="Content Placeholder 2"/>
          <p:cNvSpPr>
            <a:spLocks noGrp="1"/>
          </p:cNvSpPr>
          <p:nvPr>
            <p:ph idx="1"/>
          </p:nvPr>
        </p:nvSpPr>
        <p:spPr>
          <a:xfrm>
            <a:off x="121920" y="914399"/>
            <a:ext cx="11938000" cy="5176066"/>
          </a:xfrm>
        </p:spPr>
        <p:txBody>
          <a:bodyPr>
            <a:noAutofit/>
          </a:bodyPr>
          <a:lstStyle/>
          <a:p>
            <a:r>
              <a:rPr lang="en-US" sz="2100" dirty="0" smtClean="0"/>
              <a:t>Recall that one of knowledge sources that AI inherits is knowledge source from nature or biological world. However, biology is much more marvelous than what AI inherited by simple way because one of important aspects of living organism is ability of reproduction fitness when </a:t>
            </a:r>
            <a:r>
              <a:rPr lang="en-US" sz="2100" dirty="0"/>
              <a:t>reproduction </a:t>
            </a:r>
            <a:r>
              <a:rPr lang="en-US" sz="2100" dirty="0" smtClean="0"/>
              <a:t>fitness is the first and most important step of evolutional process.</a:t>
            </a:r>
          </a:p>
          <a:p>
            <a:r>
              <a:rPr lang="en-US" sz="2100" dirty="0" smtClean="0"/>
              <a:t>Recall that</a:t>
            </a:r>
            <a:r>
              <a:rPr lang="en-US" sz="2100" dirty="0"/>
              <a:t> </a:t>
            </a:r>
            <a:r>
              <a:rPr lang="en-US" sz="2100" dirty="0" smtClean="0"/>
              <a:t>the convergence process of AI is </a:t>
            </a:r>
            <a:r>
              <a:rPr lang="en-US" sz="2100" dirty="0"/>
              <a:t>going according two ways such as </a:t>
            </a:r>
            <a:r>
              <a:rPr lang="en-US" sz="2100" dirty="0" smtClean="0"/>
              <a:t>reproduction </a:t>
            </a:r>
            <a:r>
              <a:rPr lang="en-US" sz="2100" dirty="0"/>
              <a:t>way and self-thinking </a:t>
            </a:r>
            <a:r>
              <a:rPr lang="en-US" sz="2100" dirty="0" smtClean="0"/>
              <a:t>way.</a:t>
            </a:r>
            <a:r>
              <a:rPr lang="en-US" sz="2100" dirty="0"/>
              <a:t> </a:t>
            </a:r>
            <a:r>
              <a:rPr lang="en-US" sz="2100" dirty="0" smtClean="0"/>
              <a:t>reproduction </a:t>
            </a:r>
            <a:r>
              <a:rPr lang="en-US" sz="2100" dirty="0"/>
              <a:t>way is being represented by generative AI (</a:t>
            </a:r>
            <a:r>
              <a:rPr lang="en-US" sz="2100" dirty="0" err="1"/>
              <a:t>GenAI</a:t>
            </a:r>
            <a:r>
              <a:rPr lang="en-US" sz="2100" dirty="0" smtClean="0"/>
              <a:t>). Therefore, </a:t>
            </a:r>
            <a:r>
              <a:rPr lang="en-US" sz="2100" dirty="0" err="1" smtClean="0"/>
              <a:t>GenAI</a:t>
            </a:r>
            <a:r>
              <a:rPr lang="en-US" sz="2100" dirty="0" smtClean="0"/>
              <a:t> reflects </a:t>
            </a:r>
            <a:r>
              <a:rPr lang="en-US" sz="2100" dirty="0"/>
              <a:t>reproduction </a:t>
            </a:r>
            <a:r>
              <a:rPr lang="en-US" sz="2100" dirty="0" smtClean="0"/>
              <a:t>fitness of </a:t>
            </a:r>
            <a:r>
              <a:rPr lang="en-US" sz="2100" dirty="0"/>
              <a:t>biological </a:t>
            </a:r>
            <a:r>
              <a:rPr lang="en-US" sz="2100" dirty="0" smtClean="0"/>
              <a:t>world.</a:t>
            </a:r>
          </a:p>
          <a:p>
            <a:r>
              <a:rPr lang="en-US" sz="2100" dirty="0" smtClean="0"/>
              <a:t>I think that AI cannot be as intelligent as human unless AI can evolve itself as living organism. It is possible to imply that </a:t>
            </a:r>
            <a:r>
              <a:rPr lang="en-US" sz="2100" dirty="0" err="1" smtClean="0"/>
              <a:t>GenAI</a:t>
            </a:r>
            <a:r>
              <a:rPr lang="en-US" sz="2100" dirty="0" smtClean="0"/>
              <a:t> may give AI the ability of reproduction fitness so that AI may evolve as </a:t>
            </a:r>
            <a:r>
              <a:rPr lang="en-US" sz="2100" dirty="0"/>
              <a:t>living </a:t>
            </a:r>
            <a:r>
              <a:rPr lang="en-US" sz="2100" dirty="0" smtClean="0"/>
              <a:t>organism. In other words, </a:t>
            </a:r>
            <a:r>
              <a:rPr lang="en-US" sz="2100" dirty="0" err="1" smtClean="0"/>
              <a:t>GenAI</a:t>
            </a:r>
            <a:r>
              <a:rPr lang="en-US" sz="2100" dirty="0" smtClean="0"/>
              <a:t> incorporated with other unknown aspects may help AI to be as intelligent as human.</a:t>
            </a:r>
          </a:p>
          <a:p>
            <a:r>
              <a:rPr lang="en-US" sz="2100" dirty="0" smtClean="0"/>
              <a:t>But why </a:t>
            </a:r>
            <a:r>
              <a:rPr lang="en-US" sz="2100" dirty="0" err="1" smtClean="0"/>
              <a:t>GenAI</a:t>
            </a:r>
            <a:r>
              <a:rPr lang="en-US" sz="2100" dirty="0" smtClean="0"/>
              <a:t> itself may not help AI to be as intelligent as human (at least, </a:t>
            </a:r>
            <a:r>
              <a:rPr lang="en-US" sz="2100" dirty="0" err="1" smtClean="0"/>
              <a:t>GenAI</a:t>
            </a:r>
            <a:r>
              <a:rPr lang="en-US" sz="2100" dirty="0" smtClean="0"/>
              <a:t> is not enough)? The answer is that another important aspect of human intelligence is self-consciousness and there exist many other aspects too. Note, self-consciousness can be simulated by ability of self-thinking. Fortunately, </a:t>
            </a:r>
            <a:r>
              <a:rPr lang="en-US" sz="2100" dirty="0"/>
              <a:t>self-thinking </a:t>
            </a:r>
            <a:r>
              <a:rPr lang="en-US" sz="2100" dirty="0" smtClean="0"/>
              <a:t>way of AI </a:t>
            </a:r>
            <a:r>
              <a:rPr lang="en-US" sz="2100" dirty="0"/>
              <a:t>is being represented by artificial general intelligence (AGI</a:t>
            </a:r>
            <a:r>
              <a:rPr lang="en-US" sz="2100" dirty="0" smtClean="0"/>
              <a:t>). Unfortunately, there are not significant / important achievements / technologies in AGI now (2024) yet.</a:t>
            </a:r>
            <a:endParaRPr lang="en-US" sz="21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32</a:t>
            </a:fld>
            <a:endParaRPr lang="en-US"/>
          </a:p>
        </p:txBody>
      </p:sp>
    </p:spTree>
    <p:extLst>
      <p:ext uri="{BB962C8B-B14F-4D97-AF65-F5344CB8AC3E}">
        <p14:creationId xmlns:p14="http://schemas.microsoft.com/office/powerpoint/2010/main" val="27181896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Mysterious </a:t>
            </a:r>
            <a:r>
              <a:rPr lang="en-US" dirty="0"/>
              <a:t>God</a:t>
            </a:r>
          </a:p>
        </p:txBody>
      </p:sp>
      <p:sp>
        <p:nvSpPr>
          <p:cNvPr id="3" name="Content Placeholder 2"/>
          <p:cNvSpPr>
            <a:spLocks noGrp="1"/>
          </p:cNvSpPr>
          <p:nvPr>
            <p:ph idx="1"/>
          </p:nvPr>
        </p:nvSpPr>
        <p:spPr>
          <a:xfrm>
            <a:off x="101600" y="914399"/>
            <a:ext cx="11988800" cy="5176066"/>
          </a:xfrm>
        </p:spPr>
        <p:txBody>
          <a:bodyPr>
            <a:normAutofit/>
          </a:bodyPr>
          <a:lstStyle/>
          <a:p>
            <a:r>
              <a:rPr lang="en-US" sz="2200" dirty="0" smtClean="0"/>
              <a:t>Back to </a:t>
            </a:r>
            <a:r>
              <a:rPr lang="en-US" sz="2200" dirty="0"/>
              <a:t>swarm intelligence </a:t>
            </a:r>
            <a:r>
              <a:rPr lang="en-US" sz="2200" dirty="0" smtClean="0"/>
              <a:t>with an AI example of</a:t>
            </a:r>
            <a:r>
              <a:rPr lang="en-US" sz="2200" dirty="0"/>
              <a:t> </a:t>
            </a:r>
            <a:r>
              <a:rPr lang="en-US" sz="2200" dirty="0" smtClean="0"/>
              <a:t>particle </a:t>
            </a:r>
            <a:r>
              <a:rPr lang="en-US" sz="2200" dirty="0"/>
              <a:t>swarm optimization (PSO) algorithm </a:t>
            </a:r>
            <a:r>
              <a:rPr lang="en-US" sz="2200" dirty="0" smtClean="0"/>
              <a:t>which simulates </a:t>
            </a:r>
            <a:r>
              <a:rPr lang="en-US" sz="2200" dirty="0"/>
              <a:t>how a flock of birds search for </a:t>
            </a:r>
            <a:r>
              <a:rPr lang="en-US" sz="2200" dirty="0" smtClean="0"/>
              <a:t>food, it is possible to give explanations about the dual of complexity and intelligence. However, why the dual </a:t>
            </a:r>
            <a:r>
              <a:rPr lang="en-US" sz="2200" dirty="0"/>
              <a:t>of complexity and </a:t>
            </a:r>
            <a:r>
              <a:rPr lang="en-US" sz="2200" dirty="0" smtClean="0"/>
              <a:t>intelligence occurs? One of most reasonable answers is that there is an invisible force that motivates everything. Adam Smith, an British economist, proposed a theory of invisible hand, in which the economy will be developed automatically if everyone make profits for themselves even without concerning such entire economy. Such invisible hand implies the possibility of existence of God and of course, God is mysterious.</a:t>
            </a:r>
          </a:p>
          <a:p>
            <a:r>
              <a:rPr lang="en-US" sz="2200" dirty="0" smtClean="0"/>
              <a:t>There are many natural phenomena that are from simple to complicated and the number of </a:t>
            </a:r>
            <a:r>
              <a:rPr lang="en-US" sz="2200" dirty="0"/>
              <a:t>these </a:t>
            </a:r>
            <a:r>
              <a:rPr lang="en-US" sz="2200" dirty="0" smtClean="0"/>
              <a:t>phenomena is infinite but we can guess that there must be a/some topmost phenomena because some contradictions may occur if </a:t>
            </a:r>
            <a:r>
              <a:rPr lang="en-US" sz="2200" dirty="0"/>
              <a:t>the number of these </a:t>
            </a:r>
            <a:r>
              <a:rPr lang="en-US" sz="2200" dirty="0" smtClean="0"/>
              <a:t>phenomena is finite. As a result, the topmost phenomena called supernatural phenomena can be ultimate principles or God or the assumption that we must agree the unity of everyone in self-consciousness. Such assumption is mentioned as unification of matter and spirit. Anyhow, God is mysterious.</a:t>
            </a:r>
          </a:p>
          <a:p>
            <a:r>
              <a:rPr lang="en-US" sz="2200" dirty="0" smtClean="0"/>
              <a:t>Under mysterious God, there is no clear borders among philosophy, math, informatics, and biology.</a:t>
            </a:r>
            <a:endParaRPr lang="en-US" sz="22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33</a:t>
            </a:fld>
            <a:endParaRPr lang="en-US"/>
          </a:p>
        </p:txBody>
      </p:sp>
    </p:spTree>
    <p:extLst>
      <p:ext uri="{BB962C8B-B14F-4D97-AF65-F5344CB8AC3E}">
        <p14:creationId xmlns:p14="http://schemas.microsoft.com/office/powerpoint/2010/main" val="33432091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Great Nature</a:t>
            </a:r>
            <a:endParaRPr lang="en-US" dirty="0"/>
          </a:p>
        </p:txBody>
      </p:sp>
      <p:sp>
        <p:nvSpPr>
          <p:cNvPr id="3" name="Content Placeholder 2"/>
          <p:cNvSpPr>
            <a:spLocks noGrp="1"/>
          </p:cNvSpPr>
          <p:nvPr>
            <p:ph idx="1"/>
          </p:nvPr>
        </p:nvSpPr>
        <p:spPr>
          <a:xfrm>
            <a:off x="111760" y="914399"/>
            <a:ext cx="11988800" cy="5176066"/>
          </a:xfrm>
        </p:spPr>
        <p:txBody>
          <a:bodyPr>
            <a:normAutofit/>
          </a:bodyPr>
          <a:lstStyle/>
          <a:p>
            <a:r>
              <a:rPr lang="en-US" sz="2300" dirty="0" smtClean="0"/>
              <a:t>Biological world is the subset of Nature when Nature consists of both organic matter and inorganic matter. Moreover phenomena can be classified as </a:t>
            </a:r>
            <a:r>
              <a:rPr lang="en-US" sz="2300" dirty="0"/>
              <a:t>natural </a:t>
            </a:r>
            <a:r>
              <a:rPr lang="en-US" sz="2300" dirty="0" smtClean="0"/>
              <a:t>phenomena. Therefore, it is possible to assume that Nature includes matter world and spirit world. As a result, </a:t>
            </a:r>
            <a:r>
              <a:rPr lang="en-US" sz="2300" i="1" dirty="0" smtClean="0"/>
              <a:t>Nature is great</a:t>
            </a:r>
            <a:r>
              <a:rPr lang="en-US" sz="2300" dirty="0" smtClean="0"/>
              <a:t>.</a:t>
            </a:r>
          </a:p>
          <a:p>
            <a:r>
              <a:rPr lang="en-US" sz="2300" dirty="0" smtClean="0"/>
              <a:t>Is Nature equivalent to God, ultimate principles, or </a:t>
            </a:r>
            <a:r>
              <a:rPr lang="en-US" sz="2300" dirty="0"/>
              <a:t>the unity of </a:t>
            </a:r>
            <a:r>
              <a:rPr lang="en-US" sz="2300" dirty="0" smtClean="0"/>
              <a:t>everyone? There is no answer because God is mysterious, which only asserts again that Nature is great. It is only possible to state that Nature is great because God is mysterious and vice versa, God is mysterious because Nature is great (this is implicitly true).</a:t>
            </a:r>
          </a:p>
          <a:p>
            <a:r>
              <a:rPr lang="en-US" sz="2300" dirty="0" smtClean="0"/>
              <a:t>Recall that AI inherits </a:t>
            </a:r>
            <a:r>
              <a:rPr lang="en-US" sz="2300" dirty="0"/>
              <a:t>knowledge from three sources: 1) knowledge from applied math, 2) knowledge/wisdom from nature, and 3) predefined assumption called heuristic assumption from human</a:t>
            </a:r>
            <a:r>
              <a:rPr lang="en-US" sz="2300" dirty="0" smtClean="0"/>
              <a:t>. Because of great Nature, the three sources are contained in Nature. As a result, backing to the question “whether AI </a:t>
            </a:r>
            <a:r>
              <a:rPr lang="en-US" sz="2300" dirty="0"/>
              <a:t>can evolve itself as living </a:t>
            </a:r>
            <a:r>
              <a:rPr lang="en-US" sz="2300" dirty="0" smtClean="0"/>
              <a:t>organism”, the answer may be possible or opened at least due to two reasons: 1) Nature is great, </a:t>
            </a:r>
            <a:r>
              <a:rPr lang="en-US" sz="2300" dirty="0"/>
              <a:t>includes matter world and spirit </a:t>
            </a:r>
            <a:r>
              <a:rPr lang="en-US" sz="2300" dirty="0" smtClean="0"/>
              <a:t>world, and 2) the hint of </a:t>
            </a:r>
            <a:r>
              <a:rPr lang="en-US" sz="2300" dirty="0" smtClean="0"/>
              <a:t>reproduction </a:t>
            </a:r>
            <a:r>
              <a:rPr lang="en-US" sz="2300" dirty="0"/>
              <a:t>way and self-thinking way </a:t>
            </a:r>
            <a:r>
              <a:rPr lang="en-US" sz="2300" dirty="0" smtClean="0"/>
              <a:t>followed by convergence process of fragmented AI.</a:t>
            </a:r>
            <a:endParaRPr lang="en-US" sz="23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34</a:t>
            </a:fld>
            <a:endParaRPr lang="en-US"/>
          </a:p>
        </p:txBody>
      </p:sp>
    </p:spTree>
    <p:extLst>
      <p:ext uri="{BB962C8B-B14F-4D97-AF65-F5344CB8AC3E}">
        <p14:creationId xmlns:p14="http://schemas.microsoft.com/office/powerpoint/2010/main" val="2533408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Valiant physics</a:t>
            </a:r>
          </a:p>
        </p:txBody>
      </p:sp>
      <p:sp>
        <p:nvSpPr>
          <p:cNvPr id="3" name="Content Placeholder 2"/>
          <p:cNvSpPr>
            <a:spLocks noGrp="1"/>
          </p:cNvSpPr>
          <p:nvPr>
            <p:ph idx="1"/>
          </p:nvPr>
        </p:nvSpPr>
        <p:spPr>
          <a:xfrm>
            <a:off x="91440" y="914399"/>
            <a:ext cx="12019280" cy="5176066"/>
          </a:xfrm>
        </p:spPr>
        <p:txBody>
          <a:bodyPr>
            <a:noAutofit/>
          </a:bodyPr>
          <a:lstStyle/>
          <a:p>
            <a:r>
              <a:rPr lang="en-US" sz="1900" dirty="0" smtClean="0"/>
              <a:t>Recall that because there exists invisible force in Nature as well as </a:t>
            </a:r>
            <a:r>
              <a:rPr lang="en-US" sz="1900" dirty="0"/>
              <a:t>the number of </a:t>
            </a:r>
            <a:r>
              <a:rPr lang="en-US" sz="1900" dirty="0" smtClean="0"/>
              <a:t>natural </a:t>
            </a:r>
            <a:r>
              <a:rPr lang="en-US" sz="1900" dirty="0"/>
              <a:t>phenomena is </a:t>
            </a:r>
            <a:r>
              <a:rPr lang="en-US" sz="1900" dirty="0" smtClean="0"/>
              <a:t>infinite, we must accept one among two following assumption: 1) existence of God, or 2) existence of ultimate principles. By the power of valiant physics, especially by current works of quantum theory and dark energy theory, it is hopeful that physics will give more explanations about Nature and universe.</a:t>
            </a:r>
          </a:p>
          <a:p>
            <a:r>
              <a:rPr lang="en-US" sz="1900" dirty="0" smtClean="0"/>
              <a:t>In recent research, I propose the unification of matter and spirit which means that there is no separation between matter and spirit</a:t>
            </a:r>
            <a:r>
              <a:rPr lang="en-US" sz="1900" dirty="0"/>
              <a:t> (</a:t>
            </a:r>
            <a:r>
              <a:rPr lang="en-US" sz="1900" dirty="0" err="1"/>
              <a:t>Nguyễn</a:t>
            </a:r>
            <a:r>
              <a:rPr lang="en-US" sz="1900" dirty="0"/>
              <a:t>, 2024</a:t>
            </a:r>
            <a:r>
              <a:rPr lang="en-US" sz="1900" dirty="0" smtClean="0"/>
              <a:t>). All things are named </a:t>
            </a:r>
            <a:r>
              <a:rPr lang="en-US" sz="1900" i="1" dirty="0" smtClean="0"/>
              <a:t>idea</a:t>
            </a:r>
            <a:r>
              <a:rPr lang="en-US" sz="1900" dirty="0" smtClean="0"/>
              <a:t> which represents both matter and spirit. Of course, idea was proposed by many philosophers like Plato and Hegel. However, my proposal is that when all things are ideas, each idea “is”, “lives in”, “imagine in” a own copy of the world and each copy is real as well as unreal. Each copy likes a bubble. Only ego (everyone) as an idea justifies her/his existence by herself/himself and such existence justification spreads and transforms into other </a:t>
            </a:r>
            <a:r>
              <a:rPr lang="en-US" sz="1900" dirty="0"/>
              <a:t>existence </a:t>
            </a:r>
            <a:r>
              <a:rPr lang="en-US" sz="1900" dirty="0" smtClean="0"/>
              <a:t>justifications for countless </a:t>
            </a:r>
            <a:r>
              <a:rPr lang="en-US" sz="1900" dirty="0"/>
              <a:t>other </a:t>
            </a:r>
            <a:r>
              <a:rPr lang="en-US" sz="1900" dirty="0" smtClean="0"/>
              <a:t>ideas but other idea bubbles do not exist (are unknown) with regard my ego. This is </a:t>
            </a:r>
            <a:r>
              <a:rPr lang="en-US" sz="1900" i="1" dirty="0" smtClean="0"/>
              <a:t>theory of idea </a:t>
            </a:r>
            <a:r>
              <a:rPr lang="en-US" sz="1900" dirty="0" smtClean="0"/>
              <a:t>whose center point is that matter is spirit and spirit is matter too.</a:t>
            </a:r>
          </a:p>
          <a:p>
            <a:r>
              <a:rPr lang="en-US" sz="1900" dirty="0" smtClean="0"/>
              <a:t>Within theory of idea, the existence self-justification of idea bubble is continuous but the self-consciousness of human is discrete because human</a:t>
            </a:r>
            <a:r>
              <a:rPr lang="en-US" sz="1900" dirty="0"/>
              <a:t> </a:t>
            </a:r>
            <a:r>
              <a:rPr lang="en-US" sz="1900" dirty="0" smtClean="0"/>
              <a:t>epistemology is realized only if it is discrete. As a result, the aspect “abstraction of things” of math is discrete too, indeed. Therefore, discretion of informatics indicates strong relationship among philosophy, math, physics, and informatics.</a:t>
            </a:r>
          </a:p>
          <a:p>
            <a:r>
              <a:rPr lang="en-US" sz="1900" dirty="0" smtClean="0"/>
              <a:t>Theory </a:t>
            </a:r>
            <a:r>
              <a:rPr lang="en-US" sz="1900" dirty="0"/>
              <a:t>of idea</a:t>
            </a:r>
            <a:r>
              <a:rPr lang="en-US" sz="1900" dirty="0" smtClean="0"/>
              <a:t> is the third assumption that we can accept among: 1</a:t>
            </a:r>
            <a:r>
              <a:rPr lang="en-US" sz="1900" dirty="0"/>
              <a:t>) existence of God, </a:t>
            </a:r>
            <a:r>
              <a:rPr lang="en-US" sz="1900" dirty="0" smtClean="0"/>
              <a:t>2</a:t>
            </a:r>
            <a:r>
              <a:rPr lang="en-US" sz="1900" dirty="0"/>
              <a:t>) existence of ultimate </a:t>
            </a:r>
            <a:r>
              <a:rPr lang="en-US" sz="1900" dirty="0" smtClean="0"/>
              <a:t>principles, or 3) unity of human as idea bubble with continuous self-justification</a:t>
            </a:r>
            <a:r>
              <a:rPr lang="en-US" sz="1900" dirty="0"/>
              <a:t>.</a:t>
            </a:r>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35</a:t>
            </a:fld>
            <a:endParaRPr lang="en-US"/>
          </a:p>
        </p:txBody>
      </p:sp>
    </p:spTree>
    <p:extLst>
      <p:ext uri="{BB962C8B-B14F-4D97-AF65-F5344CB8AC3E}">
        <p14:creationId xmlns:p14="http://schemas.microsoft.com/office/powerpoint/2010/main" val="3700870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Noble math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1760" y="914399"/>
                <a:ext cx="11958320" cy="5176066"/>
              </a:xfrm>
            </p:spPr>
            <p:txBody>
              <a:bodyPr>
                <a:normAutofit/>
              </a:bodyPr>
              <a:lstStyle/>
              <a:p>
                <a:r>
                  <a:rPr lang="en-US" sz="2500" dirty="0" smtClean="0"/>
                  <a:t>Within theory of idea where there is no separation between spirit and matter, the concept of “</a:t>
                </a:r>
                <a:r>
                  <a:rPr lang="en-US" sz="2500" i="1" dirty="0" smtClean="0"/>
                  <a:t>abstraction of things</a:t>
                </a:r>
                <a:r>
                  <a:rPr lang="en-US" sz="2500" dirty="0" smtClean="0"/>
                  <a:t>” built in math is realized. In other words, Nature includes as well as is philosophy world, math world, biology world, etc.</a:t>
                </a:r>
              </a:p>
              <a:p>
                <a:r>
                  <a:rPr lang="en-US" sz="2500" dirty="0" smtClean="0"/>
                  <a:t>Anyhow, abstraction is the spirit product of self-consciousness which only occurs in human world. Within theory of idea, human world is human and even moreover, everything is the world, which is unicity of idea. Therefore, everything (every idea, every idea bubble) </a:t>
                </a:r>
                <a:r>
                  <a:rPr lang="en-US" sz="2500" dirty="0"/>
                  <a:t>has </a:t>
                </a:r>
                <a:r>
                  <a:rPr lang="en-US" sz="2500" dirty="0" smtClean="0"/>
                  <a:t>its own self-consciousness</a:t>
                </a:r>
                <a:r>
                  <a:rPr lang="en-US" sz="2500" dirty="0"/>
                  <a:t>. </a:t>
                </a:r>
                <a:r>
                  <a:rPr lang="en-US" sz="2500" dirty="0" smtClean="0"/>
                  <a:t>Because abstraction is the topmost feature of math, it is asserted again that math is noble, where unification will be the trend in the future of science, especially physics.</a:t>
                </a:r>
              </a:p>
              <a:p>
                <a:r>
                  <a:rPr lang="en-US" sz="2500" dirty="0" smtClean="0"/>
                  <a:t>On the headstone of the </a:t>
                </a:r>
                <a:r>
                  <a:rPr lang="en-US" sz="2500" dirty="0"/>
                  <a:t>great mathematician Leonhard </a:t>
                </a:r>
                <a:r>
                  <a:rPr lang="en-US" sz="2500" dirty="0" smtClean="0"/>
                  <a:t>Euler (1707 – 1783), the following equation is carved:</a:t>
                </a:r>
              </a:p>
              <a:p>
                <a:pPr marL="0" indent="0">
                  <a:buNone/>
                </a:pPr>
                <a14:m>
                  <m:oMathPara xmlns:m="http://schemas.openxmlformats.org/officeDocument/2006/math">
                    <m:oMathParaPr>
                      <m:jc m:val="centerGroup"/>
                    </m:oMathParaPr>
                    <m:oMath xmlns:m="http://schemas.openxmlformats.org/officeDocument/2006/math">
                      <m:sSup>
                        <m:sSupPr>
                          <m:ctrlPr>
                            <a:rPr lang="en-US" sz="2500" i="1" smtClean="0">
                              <a:latin typeface="Cambria Math" panose="02040503050406030204" pitchFamily="18" charset="0"/>
                            </a:rPr>
                          </m:ctrlPr>
                        </m:sSupPr>
                        <m:e>
                          <m:r>
                            <a:rPr lang="en-US" sz="2500" b="0" i="1" smtClean="0">
                              <a:latin typeface="Cambria Math" panose="02040503050406030204" pitchFamily="18" charset="0"/>
                            </a:rPr>
                            <m:t>𝑒</m:t>
                          </m:r>
                        </m:e>
                        <m:sup>
                          <m:r>
                            <a:rPr lang="en-US" sz="2500" b="0" i="1" smtClean="0">
                              <a:latin typeface="Cambria Math" panose="02040503050406030204" pitchFamily="18" charset="0"/>
                            </a:rPr>
                            <m:t>𝑖𝑥</m:t>
                          </m:r>
                        </m:sup>
                      </m:sSup>
                      <m:r>
                        <a:rPr lang="en-US" sz="2500" b="0" i="1" smtClean="0">
                          <a:latin typeface="Cambria Math" panose="02040503050406030204" pitchFamily="18" charset="0"/>
                        </a:rPr>
                        <m:t>=</m:t>
                      </m:r>
                      <m:func>
                        <m:funcPr>
                          <m:ctrlPr>
                            <a:rPr lang="en-US" sz="2500" b="0" i="1" smtClean="0">
                              <a:latin typeface="Cambria Math" panose="02040503050406030204" pitchFamily="18" charset="0"/>
                            </a:rPr>
                          </m:ctrlPr>
                        </m:funcPr>
                        <m:fName>
                          <m:r>
                            <m:rPr>
                              <m:sty m:val="p"/>
                            </m:rPr>
                            <a:rPr lang="en-US" sz="2500" b="0" i="0" smtClean="0">
                              <a:latin typeface="Cambria Math" panose="02040503050406030204" pitchFamily="18" charset="0"/>
                            </a:rPr>
                            <m:t>cos</m:t>
                          </m:r>
                        </m:fName>
                        <m:e>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𝑥</m:t>
                              </m:r>
                            </m:e>
                          </m:d>
                          <m:r>
                            <a:rPr lang="en-US" sz="2500" b="0" i="1" smtClean="0">
                              <a:latin typeface="Cambria Math" panose="02040503050406030204" pitchFamily="18" charset="0"/>
                            </a:rPr>
                            <m:t>+</m:t>
                          </m:r>
                          <m:r>
                            <a:rPr lang="en-US" sz="2500" b="0" i="1" smtClean="0">
                              <a:latin typeface="Cambria Math" panose="02040503050406030204" pitchFamily="18" charset="0"/>
                            </a:rPr>
                            <m:t>𝑖</m:t>
                          </m:r>
                          <m:func>
                            <m:funcPr>
                              <m:ctrlPr>
                                <a:rPr lang="en-US" sz="2500" b="0" i="1" smtClean="0">
                                  <a:latin typeface="Cambria Math" panose="02040503050406030204" pitchFamily="18" charset="0"/>
                                </a:rPr>
                              </m:ctrlPr>
                            </m:funcPr>
                            <m:fName>
                              <m:r>
                                <m:rPr>
                                  <m:sty m:val="p"/>
                                </m:rPr>
                                <a:rPr lang="en-US" sz="2500" b="0" i="0" smtClean="0">
                                  <a:latin typeface="Cambria Math" panose="02040503050406030204" pitchFamily="18" charset="0"/>
                                </a:rPr>
                                <m:t>sin</m:t>
                              </m:r>
                            </m:fName>
                            <m:e>
                              <m:d>
                                <m:dPr>
                                  <m:ctrlPr>
                                    <a:rPr lang="en-US" sz="2500" b="0" i="1" smtClean="0">
                                      <a:latin typeface="Cambria Math" panose="02040503050406030204" pitchFamily="18" charset="0"/>
                                    </a:rPr>
                                  </m:ctrlPr>
                                </m:dPr>
                                <m:e>
                                  <m:r>
                                    <a:rPr lang="en-US" sz="2500" b="0" i="1" smtClean="0">
                                      <a:latin typeface="Cambria Math" panose="02040503050406030204" pitchFamily="18" charset="0"/>
                                    </a:rPr>
                                    <m:t>𝑥</m:t>
                                  </m:r>
                                </m:e>
                              </m:d>
                            </m:e>
                          </m:func>
                        </m:e>
                      </m:func>
                    </m:oMath>
                  </m:oMathPara>
                </a14:m>
                <a:endParaRPr lang="en-US" sz="2500" dirty="0" smtClean="0"/>
              </a:p>
              <a:p>
                <a:pPr indent="0">
                  <a:buNone/>
                </a:pPr>
                <a:r>
                  <a:rPr lang="en-US" sz="2500" dirty="0" smtClean="0"/>
                  <a:t>For 200 years, still beautiful as a poem.</a:t>
                </a:r>
                <a:endParaRPr lang="en-US" sz="25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1760" y="914399"/>
                <a:ext cx="11958320" cy="5176066"/>
              </a:xfrm>
              <a:blipFill>
                <a:blip r:embed="rId2"/>
                <a:stretch>
                  <a:fillRect l="-714" t="-942" r="-866" b="-471"/>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36</a:t>
            </a:fld>
            <a:endParaRPr lang="en-US"/>
          </a:p>
        </p:txBody>
      </p:sp>
    </p:spTree>
    <p:extLst>
      <p:ext uri="{BB962C8B-B14F-4D97-AF65-F5344CB8AC3E}">
        <p14:creationId xmlns:p14="http://schemas.microsoft.com/office/powerpoint/2010/main" val="3475301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111760" y="914399"/>
            <a:ext cx="11927840" cy="5176066"/>
          </a:xfrm>
        </p:spPr>
        <p:txBody>
          <a:bodyPr>
            <a:normAutofit/>
          </a:bodyPr>
          <a:lstStyle/>
          <a:p>
            <a:pPr marL="457200" indent="-457200">
              <a:buFont typeface="+mj-lt"/>
              <a:buAutoNum type="arabicPeriod"/>
            </a:pPr>
            <a:r>
              <a:rPr lang="en-US" sz="2200" dirty="0"/>
              <a:t>Han, X., Zhang, Z., Ding, N., </a:t>
            </a:r>
            <a:r>
              <a:rPr lang="en-US" sz="2200" dirty="0" err="1"/>
              <a:t>Gu</a:t>
            </a:r>
            <a:r>
              <a:rPr lang="en-US" sz="2200" dirty="0"/>
              <a:t>, Y., Liu, X., </a:t>
            </a:r>
            <a:r>
              <a:rPr lang="en-US" sz="2200" dirty="0" err="1"/>
              <a:t>Huo</a:t>
            </a:r>
            <a:r>
              <a:rPr lang="en-US" sz="2200" dirty="0"/>
              <a:t>, Y., . . . Zhu, J. (2021, August 26). Pre-trained models: Past, present and future. AI Open, 2(2021), 225-250. </a:t>
            </a:r>
            <a:r>
              <a:rPr lang="en-US" sz="2200" dirty="0" smtClean="0"/>
              <a:t>doi:10.1016/j.aiopen.2021.08.002</a:t>
            </a:r>
          </a:p>
          <a:p>
            <a:pPr marL="457200" indent="-457200">
              <a:buFont typeface="+mj-lt"/>
              <a:buAutoNum type="arabicPeriod"/>
            </a:pPr>
            <a:r>
              <a:rPr lang="en-US" sz="2200" dirty="0"/>
              <a:t>Nguyen, L., </a:t>
            </a:r>
            <a:r>
              <a:rPr lang="en-US" sz="2200" dirty="0" err="1"/>
              <a:t>Abdalla</a:t>
            </a:r>
            <a:r>
              <a:rPr lang="en-US" sz="2200" dirty="0"/>
              <a:t>, H. I., &amp; </a:t>
            </a:r>
            <a:r>
              <a:rPr lang="en-US" sz="2200" dirty="0" err="1"/>
              <a:t>Amer</a:t>
            </a:r>
            <a:r>
              <a:rPr lang="en-US" sz="2200" dirty="0"/>
              <a:t>, A. A. (2024, August 28). Adversarial </a:t>
            </a:r>
            <a:r>
              <a:rPr lang="en-US" sz="2200" dirty="0" err="1"/>
              <a:t>Variational</a:t>
            </a:r>
            <a:r>
              <a:rPr lang="en-US" sz="2200" dirty="0"/>
              <a:t> </a:t>
            </a:r>
            <a:r>
              <a:rPr lang="en-US" sz="2200" dirty="0" err="1"/>
              <a:t>Autoencoders</a:t>
            </a:r>
            <a:r>
              <a:rPr lang="en-US" sz="2200" dirty="0"/>
              <a:t> to Extend and Improve Generative Model. (T. Sands, Ed.) AI, Computer Science and Robotics Technology (ACRT), 3(1). doi:10.5772/acrt.20240003</a:t>
            </a:r>
            <a:endParaRPr lang="en-US" sz="2200" dirty="0" smtClean="0"/>
          </a:p>
          <a:p>
            <a:pPr marL="457200" indent="-457200">
              <a:buFont typeface="+mj-lt"/>
              <a:buAutoNum type="arabicPeriod"/>
            </a:pPr>
            <a:r>
              <a:rPr lang="en-US" sz="2200" dirty="0" err="1"/>
              <a:t>Nguyễn</a:t>
            </a:r>
            <a:r>
              <a:rPr lang="en-US" sz="2200" dirty="0"/>
              <a:t>, L. P. (2024, October 24). </a:t>
            </a:r>
            <a:r>
              <a:rPr lang="en-US" sz="2200" dirty="0" err="1"/>
              <a:t>Học</a:t>
            </a:r>
            <a:r>
              <a:rPr lang="en-US" sz="2200" dirty="0"/>
              <a:t> </a:t>
            </a:r>
            <a:r>
              <a:rPr lang="en-US" sz="2200" dirty="0" err="1"/>
              <a:t>thuyết</a:t>
            </a:r>
            <a:r>
              <a:rPr lang="en-US" sz="2200" dirty="0"/>
              <a:t> ý </a:t>
            </a:r>
            <a:r>
              <a:rPr lang="en-US" sz="2200" dirty="0" err="1"/>
              <a:t>niệm</a:t>
            </a:r>
            <a:r>
              <a:rPr lang="en-US" sz="2200" dirty="0"/>
              <a:t> </a:t>
            </a:r>
            <a:r>
              <a:rPr lang="en-US" sz="2200" dirty="0" err="1"/>
              <a:t>và</a:t>
            </a:r>
            <a:r>
              <a:rPr lang="en-US" sz="2200" dirty="0"/>
              <a:t> </a:t>
            </a:r>
            <a:r>
              <a:rPr lang="en-US" sz="2200" dirty="0" err="1"/>
              <a:t>triết</a:t>
            </a:r>
            <a:r>
              <a:rPr lang="en-US" sz="2200" dirty="0"/>
              <a:t> </a:t>
            </a:r>
            <a:r>
              <a:rPr lang="en-US" sz="2200" dirty="0" err="1"/>
              <a:t>học</a:t>
            </a:r>
            <a:r>
              <a:rPr lang="en-US" sz="2200" dirty="0"/>
              <a:t> </a:t>
            </a:r>
            <a:r>
              <a:rPr lang="en-US" sz="2200" dirty="0" err="1"/>
              <a:t>pháp</a:t>
            </a:r>
            <a:r>
              <a:rPr lang="en-US" sz="2200" dirty="0"/>
              <a:t> </a:t>
            </a:r>
            <a:r>
              <a:rPr lang="en-US" sz="2200" dirty="0" err="1"/>
              <a:t>quyền</a:t>
            </a:r>
            <a:r>
              <a:rPr lang="en-US" sz="2200" dirty="0"/>
              <a:t>. </a:t>
            </a:r>
            <a:r>
              <a:rPr lang="en-US" sz="2200" i="1" dirty="0" err="1"/>
              <a:t>ResearchGate</a:t>
            </a:r>
            <a:r>
              <a:rPr lang="en-US" sz="2200" i="1" dirty="0"/>
              <a:t> Preprint</a:t>
            </a:r>
            <a:r>
              <a:rPr lang="en-US" sz="2200" dirty="0"/>
              <a:t>, 1-11. doi:10.13140/RG.2.2.25462.20807</a:t>
            </a:r>
            <a:endParaRPr lang="en-US" sz="2200" dirty="0" smtClean="0"/>
          </a:p>
          <a:p>
            <a:pPr marL="457200" indent="-457200">
              <a:buFont typeface="+mj-lt"/>
              <a:buAutoNum type="arabicPeriod"/>
            </a:pPr>
            <a:r>
              <a:rPr lang="en-US" sz="2200" dirty="0" err="1"/>
              <a:t>Oussidi</a:t>
            </a:r>
            <a:r>
              <a:rPr lang="en-US" sz="2200" dirty="0"/>
              <a:t>, A., &amp; </a:t>
            </a:r>
            <a:r>
              <a:rPr lang="en-US" sz="2200" dirty="0" err="1"/>
              <a:t>Elhassouny</a:t>
            </a:r>
            <a:r>
              <a:rPr lang="en-US" sz="2200" dirty="0"/>
              <a:t>, A. (2018). Deep generative models: Survey. 2018 International Conference on Intelligent Systems and Computer Vision (ISCV). Fez, Morocco: IEEE. </a:t>
            </a:r>
            <a:r>
              <a:rPr lang="en-US" sz="2200" dirty="0" smtClean="0"/>
              <a:t>doi:10.1109/ISACV.2018.8354080</a:t>
            </a:r>
          </a:p>
          <a:p>
            <a:pPr marL="457200" indent="-457200">
              <a:buFont typeface="+mj-lt"/>
              <a:buAutoNum type="arabicPeriod"/>
            </a:pPr>
            <a:r>
              <a:rPr lang="en-US" sz="2200" dirty="0" err="1"/>
              <a:t>Vaswani</a:t>
            </a:r>
            <a:r>
              <a:rPr lang="en-US" sz="2200" dirty="0"/>
              <a:t>, A., </a:t>
            </a:r>
            <a:r>
              <a:rPr lang="en-US" sz="2200" dirty="0" err="1"/>
              <a:t>Shazeer</a:t>
            </a:r>
            <a:r>
              <a:rPr lang="en-US" sz="2200" dirty="0"/>
              <a:t>, N., </a:t>
            </a:r>
            <a:r>
              <a:rPr lang="en-US" sz="2200" dirty="0" err="1"/>
              <a:t>Parmar</a:t>
            </a:r>
            <a:r>
              <a:rPr lang="en-US" sz="2200" dirty="0"/>
              <a:t>, N., </a:t>
            </a:r>
            <a:r>
              <a:rPr lang="en-US" sz="2200" dirty="0" err="1"/>
              <a:t>Uszkoreit</a:t>
            </a:r>
            <a:r>
              <a:rPr lang="en-US" sz="2200" dirty="0"/>
              <a:t>, J., Jones, L., Gomez, A. N., . . . </a:t>
            </a:r>
            <a:r>
              <a:rPr lang="en-US" sz="2200" dirty="0" err="1"/>
              <a:t>Polosukhin</a:t>
            </a:r>
            <a:r>
              <a:rPr lang="en-US" sz="2200" dirty="0"/>
              <a:t>, I. (2017). Attention Is All You Need. In I. </a:t>
            </a:r>
            <a:r>
              <a:rPr lang="en-US" sz="2200" dirty="0" err="1"/>
              <a:t>Guyon</a:t>
            </a:r>
            <a:r>
              <a:rPr lang="en-US" sz="2200" dirty="0"/>
              <a:t>, U. Von </a:t>
            </a:r>
            <a:r>
              <a:rPr lang="en-US" sz="2200" dirty="0" err="1"/>
              <a:t>Luxburg</a:t>
            </a:r>
            <a:r>
              <a:rPr lang="en-US" sz="2200" dirty="0"/>
              <a:t>, S. </a:t>
            </a:r>
            <a:r>
              <a:rPr lang="en-US" sz="2200" dirty="0" err="1"/>
              <a:t>Bengio</a:t>
            </a:r>
            <a:r>
              <a:rPr lang="en-US" sz="2200" dirty="0"/>
              <a:t>, H. Wallach, R. Fergus, &amp; S. </a:t>
            </a:r>
            <a:r>
              <a:rPr lang="en-US" sz="2200" dirty="0" err="1"/>
              <a:t>Vishwanathan</a:t>
            </a:r>
            <a:r>
              <a:rPr lang="en-US" sz="2200" dirty="0"/>
              <a:t> (Ed.), Advances in Neural Information Processing Systems (NIPS 2017). 30. Long Beach: </a:t>
            </a:r>
            <a:r>
              <a:rPr lang="en-US" sz="2200" dirty="0" err="1"/>
              <a:t>NeurIPS</a:t>
            </a:r>
            <a:r>
              <a:rPr lang="en-US" sz="2200" dirty="0"/>
              <a:t>. Retrieved from https://arxiv.org/abs/1706.03762</a:t>
            </a:r>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37</a:t>
            </a:fld>
            <a:endParaRPr lang="en-US"/>
          </a:p>
        </p:txBody>
      </p:sp>
    </p:spTree>
    <p:extLst>
      <p:ext uri="{BB962C8B-B14F-4D97-AF65-F5344CB8AC3E}">
        <p14:creationId xmlns:p14="http://schemas.microsoft.com/office/powerpoint/2010/main" val="1065549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48159"/>
            <a:ext cx="10515600" cy="660486"/>
          </a:xfrm>
        </p:spPr>
        <p:txBody>
          <a:bodyPr>
            <a:noAutofit/>
          </a:bodyPr>
          <a:lstStyle/>
          <a:p>
            <a:pPr algn="ctr"/>
            <a:r>
              <a:rPr lang="en-US" sz="5000" dirty="0"/>
              <a:t>Thank you for </a:t>
            </a:r>
            <a:r>
              <a:rPr lang="en-US" sz="5000" dirty="0" smtClean="0"/>
              <a:t>listening</a:t>
            </a:r>
            <a:endParaRPr lang="en-US" sz="5000" dirty="0"/>
          </a:p>
        </p:txBody>
      </p:sp>
      <p:sp>
        <p:nvSpPr>
          <p:cNvPr id="4" name="Slide Number Placeholder 3"/>
          <p:cNvSpPr>
            <a:spLocks noGrp="1"/>
          </p:cNvSpPr>
          <p:nvPr>
            <p:ph type="sldNum" sz="quarter" idx="12"/>
          </p:nvPr>
        </p:nvSpPr>
        <p:spPr/>
        <p:txBody>
          <a:bodyPr/>
          <a:lstStyle/>
          <a:p>
            <a:fld id="{5DB5036F-1FF2-46C4-8D2B-59C7E3B91952}" type="slidenum">
              <a:rPr lang="en-US" smtClean="0"/>
              <a:pPr/>
              <a:t>38</a:t>
            </a:fld>
            <a:endParaRPr lang="en-US"/>
          </a:p>
        </p:txBody>
      </p:sp>
      <p:sp>
        <p:nvSpPr>
          <p:cNvPr id="3" name="Footer Placeholder 2"/>
          <p:cNvSpPr>
            <a:spLocks noGrp="1"/>
          </p:cNvSpPr>
          <p:nvPr>
            <p:ph type="ftr" sz="quarter" idx="11"/>
          </p:nvPr>
        </p:nvSpPr>
        <p:spPr/>
        <p:txBody>
          <a:bodyPr/>
          <a:lstStyle/>
          <a:p>
            <a:r>
              <a:rPr lang="en-US" smtClean="0"/>
              <a:t>AI history - Loc Nguyen</a:t>
            </a:r>
            <a:endParaRPr lang="en-US"/>
          </a:p>
        </p:txBody>
      </p:sp>
      <p:sp>
        <p:nvSpPr>
          <p:cNvPr id="5" name="Date Placeholder 4"/>
          <p:cNvSpPr>
            <a:spLocks noGrp="1"/>
          </p:cNvSpPr>
          <p:nvPr>
            <p:ph type="dt" sz="half" idx="10"/>
          </p:nvPr>
        </p:nvSpPr>
        <p:spPr/>
        <p:txBody>
          <a:bodyPr/>
          <a:lstStyle/>
          <a:p>
            <a:r>
              <a:rPr lang="en-US" smtClean="0"/>
              <a:t>11/10/2024</a:t>
            </a:r>
            <a:endParaRPr lang="en-US"/>
          </a:p>
        </p:txBody>
      </p:sp>
    </p:spTree>
    <p:extLst>
      <p:ext uri="{BB962C8B-B14F-4D97-AF65-F5344CB8AC3E}">
        <p14:creationId xmlns:p14="http://schemas.microsoft.com/office/powerpoint/2010/main" val="1326608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Noble </a:t>
            </a:r>
            <a:r>
              <a:rPr lang="en-US" dirty="0"/>
              <a:t>math</a:t>
            </a:r>
          </a:p>
        </p:txBody>
      </p:sp>
      <p:sp>
        <p:nvSpPr>
          <p:cNvPr id="3" name="Content Placeholder 2"/>
          <p:cNvSpPr>
            <a:spLocks noGrp="1"/>
          </p:cNvSpPr>
          <p:nvPr>
            <p:ph idx="1"/>
          </p:nvPr>
        </p:nvSpPr>
        <p:spPr>
          <a:xfrm>
            <a:off x="71120" y="914399"/>
            <a:ext cx="12049760" cy="5176066"/>
          </a:xfrm>
        </p:spPr>
        <p:txBody>
          <a:bodyPr>
            <a:noAutofit/>
          </a:bodyPr>
          <a:lstStyle/>
          <a:p>
            <a:r>
              <a:rPr lang="en-US" sz="2000" dirty="0" smtClean="0"/>
              <a:t>I turn history stream back to ancient age around 500 BC in ancient Greek which is the cradle of Western civilization, the age of three great philosophers such as Socrates (470 – 399 BC), Plato (427 – 348 BC), and Aristotle (384 – 322 BC). I cannot focuses on philosophical theories and ideologies here but I assume that the centers of philosophy move and swing </a:t>
            </a:r>
            <a:r>
              <a:rPr lang="en-US" sz="2000" dirty="0"/>
              <a:t>among </a:t>
            </a:r>
            <a:r>
              <a:rPr lang="en-US" sz="2000" dirty="0" smtClean="0"/>
              <a:t>epistemology (self-consciousness), reasoning, and logic.</a:t>
            </a:r>
          </a:p>
          <a:p>
            <a:r>
              <a:rPr lang="en-US" sz="2000" dirty="0" smtClean="0"/>
              <a:t>But what are consciousness, reasoning </a:t>
            </a:r>
            <a:r>
              <a:rPr lang="en-US" sz="2000" dirty="0"/>
              <a:t>and </a:t>
            </a:r>
            <a:r>
              <a:rPr lang="en-US" sz="2000" dirty="0" smtClean="0"/>
              <a:t>logic? The answer is laying in the huge &amp; complex network of </a:t>
            </a:r>
            <a:r>
              <a:rPr lang="en-US" sz="2000" dirty="0"/>
              <a:t>philosophical theories and </a:t>
            </a:r>
            <a:r>
              <a:rPr lang="en-US" sz="2000" dirty="0" smtClean="0"/>
              <a:t>ideologies. However, the core &amp; shadow meaning is that </a:t>
            </a:r>
            <a:r>
              <a:rPr lang="en-US" sz="2000" dirty="0"/>
              <a:t>reasoning and </a:t>
            </a:r>
            <a:r>
              <a:rPr lang="en-US" sz="2000" dirty="0" smtClean="0"/>
              <a:t>logic reflex the abstraction of nature within human thinking, that I would like to mention. I call temporally such abstraction of nature as </a:t>
            </a:r>
            <a:r>
              <a:rPr lang="en-US" sz="2000" i="1" dirty="0" smtClean="0"/>
              <a:t>abstraction of things</a:t>
            </a:r>
            <a:r>
              <a:rPr lang="en-US" sz="2000" dirty="0" smtClean="0"/>
              <a:t> at the first degree.</a:t>
            </a:r>
          </a:p>
          <a:p>
            <a:r>
              <a:rPr lang="en-US" sz="2000" dirty="0" smtClean="0"/>
              <a:t>Pythagoras (570 – 495 BC), another great Greece philosopher, invented Pythagoras theorem (</a:t>
            </a:r>
            <a:r>
              <a:rPr lang="en-US" sz="2000" i="1" dirty="0" smtClean="0"/>
              <a:t>c</a:t>
            </a:r>
            <a:r>
              <a:rPr lang="en-US" sz="2000" baseline="30000" dirty="0" smtClean="0"/>
              <a:t>2</a:t>
            </a:r>
            <a:r>
              <a:rPr lang="en-US" sz="2000" dirty="0" smtClean="0"/>
              <a:t> = </a:t>
            </a:r>
            <a:r>
              <a:rPr lang="en-US" sz="2000" i="1" dirty="0" smtClean="0"/>
              <a:t>a</a:t>
            </a:r>
            <a:r>
              <a:rPr lang="en-US" sz="2000" baseline="30000" dirty="0" smtClean="0"/>
              <a:t>2</a:t>
            </a:r>
            <a:r>
              <a:rPr lang="en-US" sz="2000" dirty="0" smtClean="0"/>
              <a:t> + </a:t>
            </a:r>
            <a:r>
              <a:rPr lang="en-US" sz="2000" i="1" dirty="0" smtClean="0"/>
              <a:t>b</a:t>
            </a:r>
            <a:r>
              <a:rPr lang="en-US" sz="2000" baseline="30000" dirty="0" smtClean="0"/>
              <a:t>2</a:t>
            </a:r>
            <a:r>
              <a:rPr lang="en-US" sz="2000" dirty="0" smtClean="0"/>
              <a:t>) that connects geometry and arithmetic where both of </a:t>
            </a:r>
            <a:r>
              <a:rPr lang="en-US" sz="2000" dirty="0"/>
              <a:t>geometry and </a:t>
            </a:r>
            <a:r>
              <a:rPr lang="en-US" sz="2000" dirty="0" smtClean="0"/>
              <a:t>arithmetic are </a:t>
            </a:r>
            <a:r>
              <a:rPr lang="en-US" sz="2000" dirty="0"/>
              <a:t>abstraction of </a:t>
            </a:r>
            <a:r>
              <a:rPr lang="en-US" sz="2000" dirty="0" smtClean="0"/>
              <a:t>things at the second degree.</a:t>
            </a:r>
          </a:p>
          <a:p>
            <a:r>
              <a:rPr lang="en-US" sz="2000" dirty="0" smtClean="0"/>
              <a:t>Indian and Chinese (400 BC – 1200 AD) discovered numeric system and arithmetic, especially zero number. It is asserted that the composition of geometry </a:t>
            </a:r>
            <a:r>
              <a:rPr lang="en-US" sz="2000" dirty="0"/>
              <a:t>and </a:t>
            </a:r>
            <a:r>
              <a:rPr lang="en-US" sz="2000" dirty="0" smtClean="0"/>
              <a:t>arithmetic is the first abstraction of science, which is in turn is the second abstraction of human thinking.</a:t>
            </a:r>
          </a:p>
          <a:p>
            <a:r>
              <a:rPr lang="en-US" sz="2000" dirty="0" smtClean="0"/>
              <a:t>Therefore, there is no doubt that there is a tight relationship between philosophy and mathematics where philosophy is the top of human epistemology and of course, math is the top of science, which asserts that </a:t>
            </a:r>
            <a:r>
              <a:rPr lang="en-US" sz="2000" i="1" dirty="0" smtClean="0"/>
              <a:t>math is noble</a:t>
            </a:r>
            <a:r>
              <a:rPr lang="en-US" sz="2000" dirty="0" smtClean="0"/>
              <a:t>.</a:t>
            </a:r>
          </a:p>
          <a:p>
            <a:endParaRPr lang="en-US" sz="2000" dirty="0" smtClean="0"/>
          </a:p>
          <a:p>
            <a:endParaRPr lang="en-US" sz="20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4</a:t>
            </a:fld>
            <a:endParaRPr lang="en-US"/>
          </a:p>
        </p:txBody>
      </p:sp>
    </p:spTree>
    <p:extLst>
      <p:ext uri="{BB962C8B-B14F-4D97-AF65-F5344CB8AC3E}">
        <p14:creationId xmlns:p14="http://schemas.microsoft.com/office/powerpoint/2010/main" val="2237610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Noble math</a:t>
            </a:r>
            <a:endParaRPr lang="en-US" dirty="0"/>
          </a:p>
        </p:txBody>
      </p:sp>
      <p:sp>
        <p:nvSpPr>
          <p:cNvPr id="3" name="Content Placeholder 2"/>
          <p:cNvSpPr>
            <a:spLocks noGrp="1"/>
          </p:cNvSpPr>
          <p:nvPr>
            <p:ph idx="1"/>
          </p:nvPr>
        </p:nvSpPr>
        <p:spPr>
          <a:xfrm>
            <a:off x="132080" y="914399"/>
            <a:ext cx="11927840" cy="5176066"/>
          </a:xfrm>
        </p:spPr>
        <p:txBody>
          <a:bodyPr>
            <a:noAutofit/>
          </a:bodyPr>
          <a:lstStyle/>
          <a:p>
            <a:r>
              <a:rPr lang="en-US" sz="2000" dirty="0" smtClean="0"/>
              <a:t>After math is forked into specialized branches such as algebra, analysis, geometry, topology, probability, discrete math, and applied math, math still keeps its high degree of abstraction with </a:t>
            </a:r>
            <a:r>
              <a:rPr lang="en-US" sz="2000" dirty="0"/>
              <a:t>abstract algebra and functional </a:t>
            </a:r>
            <a:r>
              <a:rPr lang="en-US" sz="2000" dirty="0" smtClean="0"/>
              <a:t>analysis.</a:t>
            </a:r>
            <a:endParaRPr lang="en-US" sz="2000" dirty="0"/>
          </a:p>
          <a:p>
            <a:r>
              <a:rPr lang="en-US" sz="2000" dirty="0" smtClean="0"/>
              <a:t>About the high abstraction of geometry </a:t>
            </a:r>
            <a:r>
              <a:rPr lang="en-US" sz="2000" dirty="0"/>
              <a:t>and </a:t>
            </a:r>
            <a:r>
              <a:rPr lang="en-US" sz="2000" dirty="0" smtClean="0"/>
              <a:t>arithmetic, it is interesting to mention a fantastic aggregation </a:t>
            </a:r>
            <a:r>
              <a:rPr lang="en-US" sz="2000" smtClean="0"/>
              <a:t>of philosophy, </a:t>
            </a:r>
            <a:r>
              <a:rPr lang="en-US" sz="2000" dirty="0" smtClean="0"/>
              <a:t>math, and mystery. This is </a:t>
            </a:r>
            <a:r>
              <a:rPr lang="en-US" sz="2000" dirty="0" err="1" smtClean="0"/>
              <a:t>Hetu</a:t>
            </a:r>
            <a:r>
              <a:rPr lang="en-US" sz="2000" dirty="0" smtClean="0"/>
              <a:t> </a:t>
            </a:r>
            <a:r>
              <a:rPr lang="en-US" sz="2000" dirty="0" err="1" smtClean="0"/>
              <a:t>Luoshu</a:t>
            </a:r>
            <a:r>
              <a:rPr lang="en-US" sz="2000" dirty="0" smtClean="0"/>
              <a:t> (</a:t>
            </a:r>
            <a:r>
              <a:rPr lang="ja-JP" altLang="en-US" sz="2000" dirty="0"/>
              <a:t>河图洛书</a:t>
            </a:r>
            <a:r>
              <a:rPr lang="en-US" sz="2000" dirty="0" smtClean="0"/>
              <a:t>) </a:t>
            </a:r>
            <a:r>
              <a:rPr lang="en-US" sz="2000" dirty="0"/>
              <a:t>or Nine Halls </a:t>
            </a:r>
            <a:r>
              <a:rPr lang="en-US" sz="2000" dirty="0" smtClean="0"/>
              <a:t>Diagram to explain and model the universe by numbers and figures, which occur on dragon horse and deity </a:t>
            </a:r>
            <a:r>
              <a:rPr lang="en-US" sz="2000" dirty="0"/>
              <a:t>turtle </a:t>
            </a:r>
            <a:r>
              <a:rPr lang="en-US" sz="2000" dirty="0" smtClean="0"/>
              <a:t>in Chinese legend. </a:t>
            </a:r>
            <a:r>
              <a:rPr lang="en-US" sz="2000" dirty="0" err="1"/>
              <a:t>Hetu</a:t>
            </a:r>
            <a:r>
              <a:rPr lang="en-US" sz="2000" dirty="0"/>
              <a:t> </a:t>
            </a:r>
            <a:r>
              <a:rPr lang="en-US" sz="2000" dirty="0" err="1"/>
              <a:t>Luoshu</a:t>
            </a:r>
            <a:r>
              <a:rPr lang="en-US" sz="2000" dirty="0" smtClean="0"/>
              <a:t> are also the origin of the Book of Changes which is called an Eastern strange book that describes, explains, and models society activities and natural phenomena by two basic features such as positivity and negativity.</a:t>
            </a:r>
            <a:endParaRPr lang="en-US" sz="20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5</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600" y="3746499"/>
            <a:ext cx="4267200" cy="2609851"/>
          </a:xfrm>
          <a:prstGeom prst="rect">
            <a:avLst/>
          </a:prstGeom>
        </p:spPr>
      </p:pic>
      <p:sp>
        <p:nvSpPr>
          <p:cNvPr id="10" name="Rectangle 9"/>
          <p:cNvSpPr/>
          <p:nvPr/>
        </p:nvSpPr>
        <p:spPr>
          <a:xfrm>
            <a:off x="2981620" y="6308437"/>
            <a:ext cx="1199559" cy="400110"/>
          </a:xfrm>
          <a:prstGeom prst="rect">
            <a:avLst/>
          </a:prstGeom>
        </p:spPr>
        <p:txBody>
          <a:bodyPr wrap="none">
            <a:spAutoFit/>
          </a:bodyPr>
          <a:lstStyle/>
          <a:p>
            <a:r>
              <a:rPr lang="en-US" sz="2000" dirty="0" err="1" smtClean="0">
                <a:latin typeface="Times New Roman" panose="02020603050405020304" pitchFamily="18" charset="0"/>
                <a:cs typeface="Times New Roman" panose="02020603050405020304" pitchFamily="18" charset="0"/>
              </a:rPr>
              <a:t>ChatGPT</a:t>
            </a:r>
            <a:endParaRPr lang="en-US" sz="2000" dirty="0">
              <a:latin typeface="Times New Roman" panose="02020603050405020304" pitchFamily="18" charset="0"/>
              <a:cs typeface="Times New Roman" panose="02020603050405020304" pitchFamily="18" charset="0"/>
            </a:endParaRPr>
          </a:p>
        </p:txBody>
      </p:sp>
      <p:sp>
        <p:nvSpPr>
          <p:cNvPr id="11" name="Rectangle 10"/>
          <p:cNvSpPr/>
          <p:nvPr/>
        </p:nvSpPr>
        <p:spPr>
          <a:xfrm>
            <a:off x="10733598" y="3302377"/>
            <a:ext cx="1240404" cy="400110"/>
          </a:xfrm>
          <a:prstGeom prst="rect">
            <a:avLst/>
          </a:prstGeom>
        </p:spPr>
        <p:txBody>
          <a:bodyPr wrap="none">
            <a:spAutoFit/>
          </a:bodyPr>
          <a:lstStyle/>
          <a:p>
            <a:r>
              <a:rPr lang="en-US" sz="2000" dirty="0" smtClean="0">
                <a:latin typeface="Times New Roman" panose="02020603050405020304" pitchFamily="18" charset="0"/>
                <a:cs typeface="Times New Roman" panose="02020603050405020304" pitchFamily="18" charset="0"/>
              </a:rPr>
              <a:t>Wikipedia</a:t>
            </a:r>
            <a:endParaRPr lang="en-US" sz="20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80" y="3434080"/>
            <a:ext cx="7660640" cy="2874357"/>
          </a:xfrm>
          <a:prstGeom prst="rect">
            <a:avLst/>
          </a:prstGeom>
        </p:spPr>
      </p:pic>
    </p:spTree>
    <p:extLst>
      <p:ext uri="{BB962C8B-B14F-4D97-AF65-F5344CB8AC3E}">
        <p14:creationId xmlns:p14="http://schemas.microsoft.com/office/powerpoint/2010/main" val="1543466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Noble math</a:t>
            </a:r>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6</a:t>
            </a:fld>
            <a:endParaRPr lang="en-US"/>
          </a:p>
        </p:txBody>
      </p:sp>
      <p:sp>
        <p:nvSpPr>
          <p:cNvPr id="8" name="Rectangle 7"/>
          <p:cNvSpPr/>
          <p:nvPr/>
        </p:nvSpPr>
        <p:spPr>
          <a:xfrm>
            <a:off x="238420" y="914400"/>
            <a:ext cx="1199559" cy="400110"/>
          </a:xfrm>
          <a:prstGeom prst="rect">
            <a:avLst/>
          </a:prstGeom>
        </p:spPr>
        <p:txBody>
          <a:bodyPr wrap="none">
            <a:spAutoFit/>
          </a:bodyPr>
          <a:lstStyle/>
          <a:p>
            <a:r>
              <a:rPr lang="en-US" sz="2000" dirty="0" err="1" smtClean="0">
                <a:latin typeface="Times New Roman" panose="02020603050405020304" pitchFamily="18" charset="0"/>
                <a:cs typeface="Times New Roman" panose="02020603050405020304" pitchFamily="18" charset="0"/>
              </a:rPr>
              <a:t>ChatGPT</a:t>
            </a:r>
            <a:endParaRPr lang="en-US" sz="2000" dirty="0">
              <a:latin typeface="Times New Roman" panose="02020603050405020304" pitchFamily="18" charset="0"/>
              <a:cs typeface="Times New Roman" panose="02020603050405020304" pitchFamily="18" charset="0"/>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6267" y="914400"/>
            <a:ext cx="9059465" cy="5176838"/>
          </a:xfrm>
        </p:spPr>
      </p:pic>
    </p:spTree>
    <p:extLst>
      <p:ext uri="{BB962C8B-B14F-4D97-AF65-F5344CB8AC3E}">
        <p14:creationId xmlns:p14="http://schemas.microsoft.com/office/powerpoint/2010/main" val="968894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Valiant </a:t>
            </a:r>
            <a:r>
              <a:rPr lang="en-US" dirty="0"/>
              <a:t>physics</a:t>
            </a:r>
          </a:p>
        </p:txBody>
      </p:sp>
      <p:sp>
        <p:nvSpPr>
          <p:cNvPr id="3" name="Content Placeholder 2"/>
          <p:cNvSpPr>
            <a:spLocks noGrp="1"/>
          </p:cNvSpPr>
          <p:nvPr>
            <p:ph idx="1"/>
          </p:nvPr>
        </p:nvSpPr>
        <p:spPr>
          <a:xfrm>
            <a:off x="111760" y="914399"/>
            <a:ext cx="11938000" cy="5176066"/>
          </a:xfrm>
        </p:spPr>
        <p:txBody>
          <a:bodyPr>
            <a:normAutofit/>
          </a:bodyPr>
          <a:lstStyle/>
          <a:p>
            <a:r>
              <a:rPr lang="en-US" sz="2200" dirty="0" smtClean="0"/>
              <a:t>After noble math as the highest abstraction of nature goes into human brain, there is a demand that human needs to go out the world so as to view carefully the world in detail. This demand, in turn, requires a great power so that noble math has to be transformed into </a:t>
            </a:r>
            <a:r>
              <a:rPr lang="en-US" sz="2200" i="1" dirty="0" smtClean="0"/>
              <a:t>valiant physics</a:t>
            </a:r>
            <a:r>
              <a:rPr lang="en-US" sz="2200" dirty="0" smtClean="0"/>
              <a:t>.</a:t>
            </a:r>
          </a:p>
          <a:p>
            <a:r>
              <a:rPr lang="en-US" sz="2200" dirty="0" smtClean="0"/>
              <a:t>Isaac Newton (1642 – 1726) built up the first pillar of classical physics </a:t>
            </a:r>
            <a:r>
              <a:rPr lang="en-US" sz="2200" dirty="0"/>
              <a:t>with </a:t>
            </a:r>
            <a:r>
              <a:rPr lang="en-US" sz="2200" dirty="0" smtClean="0"/>
              <a:t>Newton’s </a:t>
            </a:r>
            <a:r>
              <a:rPr lang="en-US" sz="2200" dirty="0"/>
              <a:t>laws of </a:t>
            </a:r>
            <a:r>
              <a:rPr lang="en-US" sz="2200" dirty="0" smtClean="0"/>
              <a:t>motion </a:t>
            </a:r>
            <a:r>
              <a:rPr lang="en-US" sz="2200" dirty="0"/>
              <a:t>and </a:t>
            </a:r>
            <a:r>
              <a:rPr lang="en-US" sz="2200" dirty="0" smtClean="0"/>
              <a:t>Newton’s </a:t>
            </a:r>
            <a:r>
              <a:rPr lang="en-US" sz="2200" dirty="0"/>
              <a:t>law of universal </a:t>
            </a:r>
            <a:r>
              <a:rPr lang="en-US" sz="2200" dirty="0" smtClean="0"/>
              <a:t>gravitation. Albert Einstein (1879 – 1955) built up the second pillar of modern physics with Theories of Relativity. Both Newton and Einstein are great mathematician too because their theories push noble math into the nature with the strength of imagination. Note, works of </a:t>
            </a:r>
            <a:r>
              <a:rPr lang="en-US" sz="2200" dirty="0"/>
              <a:t>Newton and </a:t>
            </a:r>
            <a:r>
              <a:rPr lang="en-US" sz="2200" dirty="0" smtClean="0"/>
              <a:t>Einstein can be modeled by mathematical equations (</a:t>
            </a:r>
            <a:r>
              <a:rPr lang="en-US" sz="2200" i="1" dirty="0" smtClean="0"/>
              <a:t>F</a:t>
            </a:r>
            <a:r>
              <a:rPr lang="en-US" sz="2200" dirty="0" smtClean="0"/>
              <a:t> = </a:t>
            </a:r>
            <a:r>
              <a:rPr lang="en-US" sz="2200" i="1" dirty="0" smtClean="0"/>
              <a:t>Gm</a:t>
            </a:r>
            <a:r>
              <a:rPr lang="en-US" sz="2200" baseline="-25000" dirty="0" smtClean="0"/>
              <a:t>1</a:t>
            </a:r>
            <a:r>
              <a:rPr lang="en-US" sz="2200" i="1" dirty="0" smtClean="0"/>
              <a:t>m</a:t>
            </a:r>
            <a:r>
              <a:rPr lang="en-US" sz="2200" baseline="-25000" dirty="0" smtClean="0"/>
              <a:t>2</a:t>
            </a:r>
            <a:r>
              <a:rPr lang="en-US" sz="2200" dirty="0" smtClean="0"/>
              <a:t>/</a:t>
            </a:r>
            <a:r>
              <a:rPr lang="en-US" sz="2200" i="1" dirty="0" smtClean="0"/>
              <a:t>r</a:t>
            </a:r>
            <a:r>
              <a:rPr lang="en-US" sz="2200" baseline="30000" dirty="0" smtClean="0"/>
              <a:t>2</a:t>
            </a:r>
            <a:r>
              <a:rPr lang="en-US" sz="2200" dirty="0" smtClean="0"/>
              <a:t>, </a:t>
            </a:r>
            <a:r>
              <a:rPr lang="en-US" sz="2200" i="1" dirty="0" smtClean="0"/>
              <a:t>E</a:t>
            </a:r>
            <a:r>
              <a:rPr lang="en-US" sz="2200" dirty="0" smtClean="0"/>
              <a:t> = </a:t>
            </a:r>
            <a:r>
              <a:rPr lang="en-US" sz="2200" i="1" dirty="0" smtClean="0"/>
              <a:t>mc</a:t>
            </a:r>
            <a:r>
              <a:rPr lang="en-US" sz="2200" baseline="30000" dirty="0" smtClean="0"/>
              <a:t>2</a:t>
            </a:r>
            <a:r>
              <a:rPr lang="en-US" sz="2200" dirty="0" smtClean="0"/>
              <a:t>,…).</a:t>
            </a:r>
          </a:p>
          <a:p>
            <a:r>
              <a:rPr lang="en-US" sz="2200" dirty="0" smtClean="0"/>
              <a:t>From departure point </a:t>
            </a:r>
            <a:r>
              <a:rPr lang="en-US" sz="2200" dirty="0"/>
              <a:t>of Theories of </a:t>
            </a:r>
            <a:r>
              <a:rPr lang="en-US" sz="2200" dirty="0" smtClean="0"/>
              <a:t>Relativity, quantum theory (1900s – now) and dark matter/energy theory (1930s – now) dive into indefinability and mystery of matter world. Anyhow such </a:t>
            </a:r>
            <a:r>
              <a:rPr lang="en-US" sz="2200" dirty="0"/>
              <a:t>indefinability and mystery </a:t>
            </a:r>
            <a:r>
              <a:rPr lang="en-US" sz="2200" dirty="0" smtClean="0"/>
              <a:t>relates implicitly to the relationship between matter and spirit as well as the relationship between human and universe with regards to </a:t>
            </a:r>
            <a:r>
              <a:rPr lang="en-US" sz="2200" dirty="0"/>
              <a:t>epistemology (self-consciousness</a:t>
            </a:r>
            <a:r>
              <a:rPr lang="en-US" sz="2200" dirty="0" smtClean="0"/>
              <a:t>) which is one of important subjects of philosophy.</a:t>
            </a:r>
            <a:endParaRPr lang="en-US" sz="22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7</a:t>
            </a:fld>
            <a:endParaRPr lang="en-US"/>
          </a:p>
        </p:txBody>
      </p:sp>
    </p:spTree>
    <p:extLst>
      <p:ext uri="{BB962C8B-B14F-4D97-AF65-F5344CB8AC3E}">
        <p14:creationId xmlns:p14="http://schemas.microsoft.com/office/powerpoint/2010/main" val="1047971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Valiant physics</a:t>
            </a:r>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8</a:t>
            </a:fld>
            <a:endParaRPr lang="en-US"/>
          </a:p>
        </p:txBody>
      </p:sp>
      <p:sp>
        <p:nvSpPr>
          <p:cNvPr id="8" name="Rectangle 7"/>
          <p:cNvSpPr/>
          <p:nvPr/>
        </p:nvSpPr>
        <p:spPr>
          <a:xfrm>
            <a:off x="238420" y="914400"/>
            <a:ext cx="1199559" cy="400110"/>
          </a:xfrm>
          <a:prstGeom prst="rect">
            <a:avLst/>
          </a:prstGeom>
        </p:spPr>
        <p:txBody>
          <a:bodyPr wrap="none">
            <a:spAutoFit/>
          </a:bodyPr>
          <a:lstStyle/>
          <a:p>
            <a:r>
              <a:rPr lang="en-US" sz="2000" dirty="0" err="1" smtClean="0">
                <a:latin typeface="Times New Roman" panose="02020603050405020304" pitchFamily="18" charset="0"/>
                <a:cs typeface="Times New Roman" panose="02020603050405020304" pitchFamily="18" charset="0"/>
              </a:rPr>
              <a:t>ChatGPT</a:t>
            </a:r>
            <a:endParaRPr lang="en-US" sz="2000" dirty="0">
              <a:latin typeface="Times New Roman" panose="02020603050405020304" pitchFamily="18" charset="0"/>
              <a:cs typeface="Times New Roman" panose="02020603050405020304" pitchFamily="18" charset="0"/>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6267" y="978992"/>
            <a:ext cx="9059465" cy="5176838"/>
          </a:xfrm>
        </p:spPr>
      </p:pic>
    </p:spTree>
    <p:extLst>
      <p:ext uri="{BB962C8B-B14F-4D97-AF65-F5344CB8AC3E}">
        <p14:creationId xmlns:p14="http://schemas.microsoft.com/office/powerpoint/2010/main" val="1468830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Valiant physics</a:t>
            </a:r>
          </a:p>
        </p:txBody>
      </p:sp>
      <p:sp>
        <p:nvSpPr>
          <p:cNvPr id="3" name="Content Placeholder 2"/>
          <p:cNvSpPr>
            <a:spLocks noGrp="1"/>
          </p:cNvSpPr>
          <p:nvPr>
            <p:ph idx="1"/>
          </p:nvPr>
        </p:nvSpPr>
        <p:spPr/>
        <p:txBody>
          <a:bodyPr>
            <a:normAutofit/>
          </a:bodyPr>
          <a:lstStyle/>
          <a:p>
            <a:r>
              <a:rPr lang="en-US" sz="2400" dirty="0" smtClean="0"/>
              <a:t>It is easy to understand the important relationship between physics and math but another important relationship in physics is the relationship between matter and spirit. Therefore, </a:t>
            </a:r>
            <a:r>
              <a:rPr lang="en-US" sz="2400" smtClean="0"/>
              <a:t>physics does </a:t>
            </a:r>
            <a:r>
              <a:rPr lang="en-US" sz="2400" dirty="0" smtClean="0"/>
              <a:t>not go beyond philosophy ever.</a:t>
            </a:r>
          </a:p>
          <a:p>
            <a:r>
              <a:rPr lang="en-US" sz="2400" dirty="0" smtClean="0"/>
              <a:t>Modern physics researches not only the universe but also human existence. As a result, there are three big questions for physics: 1) where do we come from, 2) where do we go to, and 3) what is matter. The first question is not totally answered yet because of the third question “what matter is”. In next slides, I propose a unification of matter and spirit.</a:t>
            </a:r>
          </a:p>
          <a:p>
            <a:r>
              <a:rPr lang="en-US" sz="2400" dirty="0" smtClean="0"/>
              <a:t>To answer the three big problems is to require a lot of power and efforts. It is interesting that the third question “</a:t>
            </a:r>
            <a:r>
              <a:rPr lang="en-US" sz="2400" dirty="0"/>
              <a:t>what matter is</a:t>
            </a:r>
            <a:r>
              <a:rPr lang="en-US" sz="2400" dirty="0" smtClean="0"/>
              <a:t>” can relate to</a:t>
            </a:r>
            <a:r>
              <a:rPr lang="en-US" sz="2400" dirty="0"/>
              <a:t> </a:t>
            </a:r>
            <a:r>
              <a:rPr lang="en-US" sz="2400" dirty="0" smtClean="0"/>
              <a:t>epistemology which is formerly subject of philosophy. </a:t>
            </a:r>
            <a:endParaRPr lang="en-US" sz="2400" dirty="0"/>
          </a:p>
        </p:txBody>
      </p:sp>
      <p:sp>
        <p:nvSpPr>
          <p:cNvPr id="4" name="Date Placeholder 3"/>
          <p:cNvSpPr>
            <a:spLocks noGrp="1"/>
          </p:cNvSpPr>
          <p:nvPr>
            <p:ph type="dt" sz="half" idx="10"/>
          </p:nvPr>
        </p:nvSpPr>
        <p:spPr/>
        <p:txBody>
          <a:bodyPr/>
          <a:lstStyle/>
          <a:p>
            <a:r>
              <a:rPr lang="en-US" smtClean="0"/>
              <a:t>11/10/2024</a:t>
            </a:r>
            <a:endParaRPr lang="en-US"/>
          </a:p>
        </p:txBody>
      </p:sp>
      <p:sp>
        <p:nvSpPr>
          <p:cNvPr id="5" name="Footer Placeholder 4"/>
          <p:cNvSpPr>
            <a:spLocks noGrp="1"/>
          </p:cNvSpPr>
          <p:nvPr>
            <p:ph type="ftr" sz="quarter" idx="11"/>
          </p:nvPr>
        </p:nvSpPr>
        <p:spPr/>
        <p:txBody>
          <a:bodyPr/>
          <a:lstStyle/>
          <a:p>
            <a:r>
              <a:rPr lang="en-US" smtClean="0"/>
              <a:t>AI history - Loc Nguyen</a:t>
            </a:r>
            <a:endParaRPr lang="en-US"/>
          </a:p>
        </p:txBody>
      </p:sp>
      <p:sp>
        <p:nvSpPr>
          <p:cNvPr id="6" name="Slide Number Placeholder 5"/>
          <p:cNvSpPr>
            <a:spLocks noGrp="1"/>
          </p:cNvSpPr>
          <p:nvPr>
            <p:ph type="sldNum" sz="quarter" idx="12"/>
          </p:nvPr>
        </p:nvSpPr>
        <p:spPr/>
        <p:txBody>
          <a:bodyPr/>
          <a:lstStyle/>
          <a:p>
            <a:fld id="{5DB5036F-1FF2-46C4-8D2B-59C7E3B91952}" type="slidenum">
              <a:rPr lang="en-US" smtClean="0"/>
              <a:pPr/>
              <a:t>9</a:t>
            </a:fld>
            <a:endParaRPr lang="en-US"/>
          </a:p>
        </p:txBody>
      </p:sp>
    </p:spTree>
    <p:extLst>
      <p:ext uri="{BB962C8B-B14F-4D97-AF65-F5344CB8AC3E}">
        <p14:creationId xmlns:p14="http://schemas.microsoft.com/office/powerpoint/2010/main" val="760562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2545</TotalTime>
  <Words>6668</Words>
  <Application>Microsoft Office PowerPoint</Application>
  <PresentationFormat>Widescreen</PresentationFormat>
  <Paragraphs>269</Paragraphs>
  <Slides>38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DengXian</vt:lpstr>
      <vt:lpstr>ＭＳ Ｐゴシック</vt:lpstr>
      <vt:lpstr>Arial</vt:lpstr>
      <vt:lpstr>Calibri</vt:lpstr>
      <vt:lpstr>Cambria Math</vt:lpstr>
      <vt:lpstr>Times New Roman</vt:lpstr>
      <vt:lpstr>Office Theme</vt:lpstr>
      <vt:lpstr>History of AI</vt:lpstr>
      <vt:lpstr>Abstract</vt:lpstr>
      <vt:lpstr>Table of contents</vt:lpstr>
      <vt:lpstr>Noble math</vt:lpstr>
      <vt:lpstr>Noble math</vt:lpstr>
      <vt:lpstr>Noble math</vt:lpstr>
      <vt:lpstr>Valiant physics</vt:lpstr>
      <vt:lpstr>Valiant physics</vt:lpstr>
      <vt:lpstr>Valiant physics</vt:lpstr>
      <vt:lpstr>Discrete informatics</vt:lpstr>
      <vt:lpstr>Discrete informatics</vt:lpstr>
      <vt:lpstr>Discrete informatics</vt:lpstr>
      <vt:lpstr>Fragmented AI</vt:lpstr>
      <vt:lpstr>Fragmented AI</vt:lpstr>
      <vt:lpstr>Fragmented AI</vt:lpstr>
      <vt:lpstr>Fragmented AI – reproduction way</vt:lpstr>
      <vt:lpstr>Fragmented AI – reproduction way</vt:lpstr>
      <vt:lpstr>Fragmented AI – reproduction way</vt:lpstr>
      <vt:lpstr>Fragmented AI – reproduction way</vt:lpstr>
      <vt:lpstr>Fragmented AI – reproduction way</vt:lpstr>
      <vt:lpstr>Fragmented AI – reproduction way</vt:lpstr>
      <vt:lpstr>Fragmented AI – reproduction way</vt:lpstr>
      <vt:lpstr>Fragmented AI – reproduction way</vt:lpstr>
      <vt:lpstr>Fragmented AI – reproduction way</vt:lpstr>
      <vt:lpstr>Fragmented AI – reproduction way</vt:lpstr>
      <vt:lpstr>Fragmented AI – reproduction way</vt:lpstr>
      <vt:lpstr>Fragmented AI – self-thinking way</vt:lpstr>
      <vt:lpstr>Fragmented AI – self-thinking way</vt:lpstr>
      <vt:lpstr>Marvelous biology</vt:lpstr>
      <vt:lpstr>Marvelous biology</vt:lpstr>
      <vt:lpstr>Marvelous biology</vt:lpstr>
      <vt:lpstr>Marvelous biology</vt:lpstr>
      <vt:lpstr>Mysterious God</vt:lpstr>
      <vt:lpstr>Great Nature</vt:lpstr>
      <vt:lpstr>Valiant physics</vt:lpstr>
      <vt:lpstr>Noble math</vt:lpstr>
      <vt:lpstr>References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USER</cp:lastModifiedBy>
  <cp:revision>668</cp:revision>
  <dcterms:created xsi:type="dcterms:W3CDTF">2017-06-28T03:43:04Z</dcterms:created>
  <dcterms:modified xsi:type="dcterms:W3CDTF">2025-05-21T03:41:39Z</dcterms:modified>
</cp:coreProperties>
</file>